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401"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96"/>
    <a:srgbClr val="F2B352"/>
    <a:srgbClr val="F0881F"/>
    <a:srgbClr val="AD9A8D"/>
    <a:srgbClr val="BFBFBF"/>
    <a:srgbClr val="897262"/>
    <a:srgbClr val="0091D4"/>
    <a:srgbClr val="52C6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8493" autoAdjust="0"/>
  </p:normalViewPr>
  <p:slideViewPr>
    <p:cSldViewPr snapToGrid="0">
      <p:cViewPr varScale="1">
        <p:scale>
          <a:sx n="110" d="100"/>
          <a:sy n="110" d="100"/>
        </p:scale>
        <p:origin x="5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7DA36-6C51-4709-BA1D-82962898E763}"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C519-A35D-453B-AE5F-E5DAD04005EE}" type="slidenum">
              <a:rPr lang="en-US" smtClean="0"/>
              <a:t>‹#›</a:t>
            </a:fld>
            <a:endParaRPr lang="en-US"/>
          </a:p>
        </p:txBody>
      </p:sp>
    </p:spTree>
    <p:extLst>
      <p:ext uri="{BB962C8B-B14F-4D97-AF65-F5344CB8AC3E}">
        <p14:creationId xmlns:p14="http://schemas.microsoft.com/office/powerpoint/2010/main" val="342805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E4BF-89D6-B94B-AEFF-4FB927A733E1}" type="slidenum">
              <a:rPr lang="en-US" smtClean="0"/>
              <a:pPr/>
              <a:t>3</a:t>
            </a:fld>
            <a:endParaRPr lang="en-US" dirty="0"/>
          </a:p>
        </p:txBody>
      </p:sp>
    </p:spTree>
    <p:extLst>
      <p:ext uri="{BB962C8B-B14F-4D97-AF65-F5344CB8AC3E}">
        <p14:creationId xmlns:p14="http://schemas.microsoft.com/office/powerpoint/2010/main" val="257935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1A18944F-9CFD-5942-A843-4ECCAEABC97F}"/>
              </a:ext>
            </a:extLst>
          </p:cNvPr>
          <p:cNvSpPr>
            <a:spLocks noGrp="1" noRot="1" noChangeAspect="1" noTextEdit="1"/>
          </p:cNvSpPr>
          <p:nvPr>
            <p:ph type="sldImg"/>
          </p:nvPr>
        </p:nvSpPr>
        <p:spPr>
          <a:xfrm>
            <a:off x="381000" y="685800"/>
            <a:ext cx="6096000" cy="3429000"/>
          </a:xfrm>
          <a:ln/>
        </p:spPr>
      </p:sp>
      <p:sp>
        <p:nvSpPr>
          <p:cNvPr id="33794" name="Notes Placeholder 2">
            <a:extLst>
              <a:ext uri="{FF2B5EF4-FFF2-40B4-BE49-F238E27FC236}">
                <a16:creationId xmlns="" xmlns:a16="http://schemas.microsoft.com/office/drawing/2014/main" id="{AC6BFBA6-D518-2B45-8643-F87F0D18169A}"/>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Customer-focused results – Create value for the customer</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Enterprise Alignment – create constancy of purpose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Continuous Improvement – Education on tools and methods to create improvement</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Cultural Enablers – Lead with humility, respect every individual</a:t>
            </a:r>
          </a:p>
        </p:txBody>
      </p:sp>
      <p:sp>
        <p:nvSpPr>
          <p:cNvPr id="33795" name="Slide Number Placeholder 3">
            <a:extLst>
              <a:ext uri="{FF2B5EF4-FFF2-40B4-BE49-F238E27FC236}">
                <a16:creationId xmlns="" xmlns:a16="http://schemas.microsoft.com/office/drawing/2014/main" id="{75D0DBD1-C419-0047-B2E3-5AADCF281B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96CF5672-0670-4341-93E3-E50FA5A4CC98}"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66706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 xmlns:a16="http://schemas.microsoft.com/office/drawing/2014/main" id="{03B3EAA8-0DD8-B745-B5B3-EBF016B704AE}"/>
              </a:ext>
            </a:extLst>
          </p:cNvPr>
          <p:cNvSpPr>
            <a:spLocks noGrp="1" noRot="1" noChangeAspect="1" noTextEdit="1"/>
          </p:cNvSpPr>
          <p:nvPr>
            <p:ph type="sldImg"/>
          </p:nvPr>
        </p:nvSpPr>
        <p:spPr>
          <a:xfrm>
            <a:off x="381000" y="685800"/>
            <a:ext cx="6096000" cy="3429000"/>
          </a:xfrm>
          <a:ln/>
        </p:spPr>
      </p:sp>
      <p:sp>
        <p:nvSpPr>
          <p:cNvPr id="40962" name="Notes Placeholder 2">
            <a:extLst>
              <a:ext uri="{FF2B5EF4-FFF2-40B4-BE49-F238E27FC236}">
                <a16:creationId xmlns="" xmlns:a16="http://schemas.microsoft.com/office/drawing/2014/main" id="{3DEE8D0A-EAAB-9D44-B464-64F71887FB99}"/>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and Why continuous improvement?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How much time is spent working on the process today?  We tend to work IN the process</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Allocate time for employees to spend working on the process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0963" name="Slide Number Placeholder 3">
            <a:extLst>
              <a:ext uri="{FF2B5EF4-FFF2-40B4-BE49-F238E27FC236}">
                <a16:creationId xmlns="" xmlns:a16="http://schemas.microsoft.com/office/drawing/2014/main" id="{A44DF4AE-16E8-C24C-908C-E50B3E20EB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90E70519-4E83-0F46-86BD-2786424558D5}" type="slidenum">
              <a:rPr lang="en-US" altLang="en-US" smtClean="0">
                <a:latin typeface="Arial" panose="020B0604020202020204" pitchFamily="34" charset="0"/>
              </a:rPr>
              <a:pPr/>
              <a:t>15</a:t>
            </a:fld>
            <a:endParaRPr lang="en-US" altLang="en-US">
              <a:latin typeface="Arial" panose="020B0604020202020204" pitchFamily="34" charset="0"/>
            </a:endParaRPr>
          </a:p>
        </p:txBody>
      </p:sp>
    </p:spTree>
    <p:extLst>
      <p:ext uri="{BB962C8B-B14F-4D97-AF65-F5344CB8AC3E}">
        <p14:creationId xmlns:p14="http://schemas.microsoft.com/office/powerpoint/2010/main" val="419464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 xmlns:a16="http://schemas.microsoft.com/office/drawing/2014/main" id="{627F3190-99BB-CA4C-94E9-1ACB32E51C43}"/>
              </a:ext>
            </a:extLst>
          </p:cNvPr>
          <p:cNvSpPr>
            <a:spLocks noGrp="1" noRot="1" noChangeAspect="1" noTextEdit="1"/>
          </p:cNvSpPr>
          <p:nvPr>
            <p:ph type="sldImg"/>
          </p:nvPr>
        </p:nvSpPr>
        <p:spPr>
          <a:xfrm>
            <a:off x="381000" y="685800"/>
            <a:ext cx="6096000" cy="3429000"/>
          </a:xfrm>
          <a:ln/>
        </p:spPr>
      </p:sp>
      <p:sp>
        <p:nvSpPr>
          <p:cNvPr id="43010" name="Slide Number Placeholder 3">
            <a:extLst>
              <a:ext uri="{FF2B5EF4-FFF2-40B4-BE49-F238E27FC236}">
                <a16:creationId xmlns="" xmlns:a16="http://schemas.microsoft.com/office/drawing/2014/main" id="{8182D720-FEFF-7648-913A-D3C563F840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8586753B-BD79-E749-A6F9-C1CD7C51B863}"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43011" name="Litebulb">
            <a:extLst>
              <a:ext uri="{FF2B5EF4-FFF2-40B4-BE49-F238E27FC236}">
                <a16:creationId xmlns="" xmlns:a16="http://schemas.microsoft.com/office/drawing/2014/main" id="{CB68CF2C-B91A-224E-B200-90A65258C98A}"/>
              </a:ext>
            </a:extLst>
          </p:cNvPr>
          <p:cNvSpPr>
            <a:spLocks noEditPoints="1" noChangeArrowheads="1"/>
          </p:cNvSpPr>
          <p:nvPr/>
        </p:nvSpPr>
        <p:spPr bwMode="auto">
          <a:xfrm>
            <a:off x="423863" y="4297363"/>
            <a:ext cx="719137" cy="78105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lIns="91432" tIns="45716" rIns="91432" bIns="45716"/>
          <a:lstStyle/>
          <a:p>
            <a:endParaRPr lang="en-US" dirty="0">
              <a:latin typeface="Montserrat Regular" pitchFamily="2" charset="77"/>
            </a:endParaRPr>
          </a:p>
        </p:txBody>
      </p:sp>
      <p:sp>
        <p:nvSpPr>
          <p:cNvPr id="43012" name="Notes Placeholder 2">
            <a:extLst>
              <a:ext uri="{FF2B5EF4-FFF2-40B4-BE49-F238E27FC236}">
                <a16:creationId xmlns="" xmlns:a16="http://schemas.microsoft.com/office/drawing/2014/main" id="{E13A5BD6-0D47-8C4F-BE13-80796187E862}"/>
              </a:ext>
            </a:extLst>
          </p:cNvPr>
          <p:cNvSpPr>
            <a:spLocks noGrp="1"/>
          </p:cNvSpPr>
          <p:nvPr>
            <p:ph type="body" idx="1"/>
          </p:nvPr>
        </p:nvSpPr>
        <p:spPr>
          <a:xfrm>
            <a:off x="1209675" y="4237038"/>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100">
                <a:latin typeface="Arial" panose="020B0604020202020204" pitchFamily="34" charset="0"/>
                <a:ea typeface="ＭＳ Ｐゴシック" panose="020B0600070205080204" pitchFamily="34" charset="-128"/>
                <a:cs typeface="Arial" panose="020B0604020202020204" pitchFamily="34" charset="0"/>
              </a:rPr>
              <a:t>Processes are like junk drawers….If you don’t clean them out every once in a while, </a:t>
            </a:r>
          </a:p>
          <a:p>
            <a:r>
              <a:rPr lang="en-US" altLang="en-US" sz="1100">
                <a:latin typeface="Arial" panose="020B0604020202020204" pitchFamily="34" charset="0"/>
                <a:ea typeface="ＭＳ Ｐゴシック" panose="020B0600070205080204" pitchFamily="34" charset="-128"/>
                <a:cs typeface="Arial" panose="020B0604020202020204" pitchFamily="34" charset="0"/>
              </a:rPr>
              <a:t>  it just gets filled with a bunch a stuff you just don’t need!</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Processes need to be cleaned out every once in a while! When was the last time this process was cleaned out?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Ask: What are some of the benefits of continuous improvement?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lvl="1">
              <a:spcAft>
                <a:spcPts val="600"/>
              </a:spcAft>
              <a:buSzPct val="75000"/>
              <a:buFont typeface="Wingdings" pitchFamily="2" charset="2"/>
              <a:buChar char="u"/>
            </a:pP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Drive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profitability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by increasing revenue and    reducing expenses</a:t>
            </a:r>
          </a:p>
          <a:p>
            <a:pPr lvl="1">
              <a:spcAft>
                <a:spcPts val="600"/>
              </a:spcAft>
              <a:buSzPct val="75000"/>
              <a:buFont typeface="Wingdings" pitchFamily="2" charset="2"/>
              <a:buChar char="u"/>
            </a:pP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Better understand and deliver on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customer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requirements – external and internal</a:t>
            </a:r>
          </a:p>
          <a:p>
            <a:pPr lvl="1">
              <a:spcAft>
                <a:spcPts val="600"/>
              </a:spcAft>
              <a:buSzPct val="75000"/>
              <a:buFont typeface="Wingdings" pitchFamily="2" charset="2"/>
              <a:buChar char="u"/>
            </a:pP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Improve the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efficiency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and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effectiveness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of internal processes</a:t>
            </a:r>
          </a:p>
          <a:p>
            <a:pPr lvl="1">
              <a:spcAft>
                <a:spcPts val="600"/>
              </a:spcAft>
              <a:buClr>
                <a:srgbClr val="121627"/>
              </a:buClr>
              <a:buSzPct val="75000"/>
              <a:buFont typeface="Wingdings" pitchFamily="2" charset="2"/>
              <a:buChar char="u"/>
            </a:pP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Empower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employees at all levels to participate in improving the business</a:t>
            </a:r>
          </a:p>
          <a:p>
            <a:pPr lvl="1">
              <a:spcAft>
                <a:spcPts val="600"/>
              </a:spcAft>
              <a:buSzPct val="75000"/>
              <a:buFont typeface="Wingdings" pitchFamily="2" charset="2"/>
              <a:buChar char="u"/>
            </a:pP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Gain a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competitive advantage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over competition</a:t>
            </a:r>
          </a:p>
          <a:p>
            <a:pPr lvl="1">
              <a:spcAft>
                <a:spcPts val="600"/>
              </a:spcAft>
              <a:buSzPct val="75000"/>
              <a:buFont typeface="Wingdings" pitchFamily="2" charset="2"/>
              <a:buChar char="u"/>
            </a:pP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Drive </a:t>
            </a:r>
            <a:r>
              <a:rPr lang="en-US" altLang="en-US" sz="1300">
                <a:solidFill>
                  <a:srgbClr val="0000FF"/>
                </a:solidFill>
                <a:latin typeface="Arial" panose="020B0604020202020204" pitchFamily="34" charset="0"/>
                <a:ea typeface="Arial" panose="020B0604020202020204" pitchFamily="34" charset="0"/>
                <a:cs typeface="Arial" panose="020B0604020202020204" pitchFamily="34" charset="0"/>
              </a:rPr>
              <a:t>data-based decision making </a:t>
            </a:r>
            <a:r>
              <a:rPr lang="en-US" altLang="en-US" sz="1300">
                <a:solidFill>
                  <a:srgbClr val="121627"/>
                </a:solidFill>
                <a:latin typeface="Arial" panose="020B0604020202020204" pitchFamily="34" charset="0"/>
                <a:ea typeface="Arial" panose="020B0604020202020204" pitchFamily="34" charset="0"/>
                <a:cs typeface="Arial" panose="020B0604020202020204" pitchFamily="34" charset="0"/>
              </a:rPr>
              <a:t>instead of “jumping to solution”</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6021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1A18944F-9CFD-5942-A843-4ECCAEABC97F}"/>
              </a:ext>
            </a:extLst>
          </p:cNvPr>
          <p:cNvSpPr>
            <a:spLocks noGrp="1" noRot="1" noChangeAspect="1" noTextEdit="1"/>
          </p:cNvSpPr>
          <p:nvPr>
            <p:ph type="sldImg"/>
          </p:nvPr>
        </p:nvSpPr>
        <p:spPr>
          <a:xfrm>
            <a:off x="381000" y="685800"/>
            <a:ext cx="6096000" cy="3429000"/>
          </a:xfrm>
          <a:ln/>
        </p:spPr>
      </p:sp>
      <p:sp>
        <p:nvSpPr>
          <p:cNvPr id="33794" name="Notes Placeholder 2">
            <a:extLst>
              <a:ext uri="{FF2B5EF4-FFF2-40B4-BE49-F238E27FC236}">
                <a16:creationId xmlns="" xmlns:a16="http://schemas.microsoft.com/office/drawing/2014/main" id="{AC6BFBA6-D518-2B45-8643-F87F0D18169A}"/>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Customer-focused results – Create value for the customer</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Enterprise Alignment – create constancy of purpose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Continuous Improvement – Education on tools and methods to create improvement</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Cultural Enablers – Lead with humility, respect every individual</a:t>
            </a:r>
          </a:p>
        </p:txBody>
      </p:sp>
      <p:sp>
        <p:nvSpPr>
          <p:cNvPr id="33795" name="Slide Number Placeholder 3">
            <a:extLst>
              <a:ext uri="{FF2B5EF4-FFF2-40B4-BE49-F238E27FC236}">
                <a16:creationId xmlns="" xmlns:a16="http://schemas.microsoft.com/office/drawing/2014/main" id="{75D0DBD1-C419-0047-B2E3-5AADCF281B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96CF5672-0670-4341-93E3-E50FA5A4CC98}"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25469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a:buChar char="•"/>
            </a:pPr>
            <a:r>
              <a:rPr lang="en-US" dirty="0"/>
              <a:t>What &amp; Why we need to lead with humility and treat every individual with respect? </a:t>
            </a:r>
          </a:p>
          <a:p>
            <a:pPr marL="285750" indent="-285750">
              <a:buFont typeface="Arial"/>
              <a:buChar char="•"/>
            </a:pPr>
            <a:r>
              <a:rPr lang="en-US" dirty="0"/>
              <a:t>Most important category of all 4 – culture enablers  - leaders need to understand the principles</a:t>
            </a:r>
          </a:p>
          <a:p>
            <a:pPr marL="285750" indent="-285750">
              <a:buFont typeface="Arial"/>
              <a:buChar char="•"/>
            </a:pPr>
            <a:endParaRPr lang="en-US" dirty="0"/>
          </a:p>
          <a:p>
            <a:pPr marL="285750" indent="-285750">
              <a:buFont typeface="Arial"/>
              <a:buChar char="•"/>
            </a:pPr>
            <a:r>
              <a:rPr lang="en-US" dirty="0"/>
              <a:t>People inherently prefer to do a good job.</a:t>
            </a:r>
          </a:p>
          <a:p>
            <a:pPr marL="285750" indent="-285750">
              <a:buFont typeface="Arial"/>
              <a:buChar char="•"/>
            </a:pPr>
            <a:r>
              <a:rPr lang="en-US" dirty="0"/>
              <a:t>What prevents them from performing to the best of their abilities is the process they work in.</a:t>
            </a:r>
          </a:p>
          <a:p>
            <a:pPr marL="285750" indent="-285750">
              <a:buFont typeface="Arial"/>
              <a:buChar char="•"/>
            </a:pPr>
            <a:r>
              <a:rPr lang="en-US" dirty="0"/>
              <a:t>The employees did not create the process. It was created by and is owned by leadership.</a:t>
            </a:r>
          </a:p>
          <a:p>
            <a:pPr marL="285750" indent="-285750">
              <a:buFont typeface="Arial"/>
              <a:buChar char="•"/>
            </a:pPr>
            <a:r>
              <a:rPr lang="en-US" dirty="0"/>
              <a:t>Employees don’t have the power to change the process on their own.</a:t>
            </a:r>
          </a:p>
          <a:p>
            <a:pPr marL="285750" indent="-285750">
              <a:buFont typeface="Arial"/>
              <a:buChar char="•"/>
            </a:pPr>
            <a:r>
              <a:rPr lang="en-US" dirty="0"/>
              <a:t>The root cause of most problems ultimately is the way the work is designed within the process</a:t>
            </a:r>
          </a:p>
        </p:txBody>
      </p:sp>
      <p:sp>
        <p:nvSpPr>
          <p:cNvPr id="4" name="Slide Number Placeholder 3"/>
          <p:cNvSpPr>
            <a:spLocks noGrp="1"/>
          </p:cNvSpPr>
          <p:nvPr>
            <p:ph type="sldNum" sz="quarter" idx="10"/>
          </p:nvPr>
        </p:nvSpPr>
        <p:spPr/>
        <p:txBody>
          <a:bodyPr/>
          <a:lstStyle/>
          <a:p>
            <a:fld id="{618FE4BF-89D6-B94B-AEFF-4FB927A733E1}" type="slidenum">
              <a:rPr lang="en-US" smtClean="0"/>
              <a:pPr/>
              <a:t>19</a:t>
            </a:fld>
            <a:endParaRPr lang="en-US" dirty="0"/>
          </a:p>
        </p:txBody>
      </p:sp>
    </p:spTree>
    <p:extLst>
      <p:ext uri="{BB962C8B-B14F-4D97-AF65-F5344CB8AC3E}">
        <p14:creationId xmlns:p14="http://schemas.microsoft.com/office/powerpoint/2010/main" val="167067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 xmlns:a16="http://schemas.microsoft.com/office/drawing/2014/main" id="{CA86DCEF-925B-5440-B560-C86FF5739391}"/>
              </a:ext>
            </a:extLst>
          </p:cNvPr>
          <p:cNvSpPr>
            <a:spLocks noGrp="1" noRot="1" noChangeAspect="1" noTextEdit="1"/>
          </p:cNvSpPr>
          <p:nvPr>
            <p:ph type="sldImg"/>
          </p:nvPr>
        </p:nvSpPr>
        <p:spPr>
          <a:xfrm>
            <a:off x="381000" y="685800"/>
            <a:ext cx="6096000" cy="3429000"/>
          </a:xfrm>
          <a:ln/>
        </p:spPr>
      </p:sp>
      <p:sp>
        <p:nvSpPr>
          <p:cNvPr id="29698" name="Notes Placeholder 2">
            <a:extLst>
              <a:ext uri="{FF2B5EF4-FFF2-40B4-BE49-F238E27FC236}">
                <a16:creationId xmlns="" xmlns:a16="http://schemas.microsoft.com/office/drawing/2014/main" id="{1035FE16-55E2-C84F-85BD-EF373E7D219D}"/>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a:buNone/>
            </a:pPr>
            <a:r>
              <a:rPr lang="en-US" altLang="en-US" sz="1800" dirty="0">
                <a:ea typeface="ＭＳ Ｐゴシック" panose="020B0600070205080204" pitchFamily="34" charset="-128"/>
              </a:rPr>
              <a:t>Continuous Improvement: Be hard on the process, not the people</a:t>
            </a:r>
            <a:endParaRPr lang="en-US" sz="1800" b="0" dirty="0"/>
          </a:p>
          <a:p>
            <a:pPr marL="285750" indent="-285750">
              <a:buFont typeface="Arial"/>
              <a:buChar char="•"/>
            </a:pPr>
            <a:endParaRPr lang="en-US" sz="1800" b="0" dirty="0"/>
          </a:p>
          <a:p>
            <a:pPr marL="285750" indent="-285750">
              <a:buFont typeface="Arial"/>
              <a:buChar char="•"/>
            </a:pPr>
            <a:r>
              <a:rPr lang="en-US" sz="1800" b="0" dirty="0"/>
              <a:t>Processes often fall short of being able to handle all the different scenarios that exist. The result is typically some type of waste (defect, delay, etc.).</a:t>
            </a:r>
            <a:r>
              <a:rPr lang="en-US" sz="1800" b="0" baseline="0" dirty="0"/>
              <a:t> </a:t>
            </a:r>
            <a:r>
              <a:rPr lang="en-US" sz="1800" b="0" dirty="0"/>
              <a:t>It’s not the people doing things “wrong”, it’s the process that is not up to the demands and challenges</a:t>
            </a:r>
          </a:p>
          <a:p>
            <a:pPr marL="285750" indent="-285750">
              <a:buFont typeface="Arial"/>
              <a:buChar char="•"/>
            </a:pPr>
            <a:r>
              <a:rPr lang="en-US" sz="1800" b="0" dirty="0"/>
              <a:t>Repeated discussions about failed targets without a method to improve can demoralize even the most committed employee</a:t>
            </a:r>
          </a:p>
          <a:p>
            <a:pPr marL="285750" indent="-285750">
              <a:buFont typeface="Arial"/>
              <a:buChar char="•"/>
            </a:pPr>
            <a:r>
              <a:rPr lang="en-US" sz="1800" b="0" dirty="0"/>
              <a:t>Celebrate mistakes and errors that result from inadequate processes so that they can be corrected (don’t look for someone to blame for the problem)</a:t>
            </a:r>
          </a:p>
          <a:p>
            <a:pPr marL="285750" indent="-285750">
              <a:buFont typeface="Arial"/>
              <a:buChar char="•"/>
            </a:pPr>
            <a:r>
              <a:rPr lang="en-US" sz="1800" b="0" dirty="0"/>
              <a:t>Have our awareness tuned in sharply to identify problems that will inevitably arise and encourage the front line to expose these issues rather than try to cover them up.</a:t>
            </a:r>
          </a:p>
          <a:p>
            <a:pPr marL="285750" indent="-285750">
              <a:buFont typeface="Arial"/>
              <a:buChar char="•"/>
            </a:pPr>
            <a:r>
              <a:rPr lang="en-US" sz="1800" b="0" dirty="0"/>
              <a:t>In a blame culture, there is an effort to “hide it and cover yourself”</a:t>
            </a:r>
            <a:r>
              <a:rPr lang="en-US" sz="1800" b="0" baseline="0" dirty="0"/>
              <a:t> or accept the status quo</a:t>
            </a:r>
            <a:r>
              <a:rPr lang="en-US" sz="1800" b="0" dirty="0"/>
              <a:t>. Problems will continue and will invariably get worse.</a:t>
            </a:r>
          </a:p>
          <a:p>
            <a:pPr marL="285750" indent="-285750">
              <a:buFont typeface="Arial"/>
              <a:buChar char="•"/>
            </a:pPr>
            <a:endParaRPr lang="en-US" sz="1800" b="0" dirty="0"/>
          </a:p>
          <a:p>
            <a:pPr marL="285750" indent="-285750">
              <a:buFont typeface="Arial"/>
              <a:buChar char="•"/>
            </a:pPr>
            <a:r>
              <a:rPr lang="en-US" sz="1800" b="0" dirty="0"/>
              <a:t>Whole groups are sometimes left out</a:t>
            </a:r>
          </a:p>
          <a:p>
            <a:pPr marL="285750" indent="-285750">
              <a:buFont typeface="Arial"/>
              <a:buChar char="•"/>
            </a:pPr>
            <a:r>
              <a:rPr lang="en-US" sz="1800" b="0" dirty="0"/>
              <a:t>Certain roles are over-valued or under-valued – why do we do that </a:t>
            </a:r>
          </a:p>
          <a:p>
            <a:endParaRPr lang="en-US" dirty="0"/>
          </a:p>
          <a:p>
            <a:r>
              <a:rPr lang="en-US" dirty="0"/>
              <a:t>QUESTION: So what systems can be developed to help respect every individual? (Daily Management and Leader Standard Work)</a:t>
            </a:r>
          </a:p>
          <a:p>
            <a:pPr marL="342900" indent="-342900"/>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699" name="Slide Number Placeholder 3">
            <a:extLst>
              <a:ext uri="{FF2B5EF4-FFF2-40B4-BE49-F238E27FC236}">
                <a16:creationId xmlns="" xmlns:a16="http://schemas.microsoft.com/office/drawing/2014/main" id="{3205ACE4-0409-DF47-A0A3-BC2287F23455}"/>
              </a:ext>
            </a:extLst>
          </p:cNvPr>
          <p:cNvSpPr>
            <a:spLocks noGrp="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2A0B8BB0-FC0E-B048-BDCF-679D623E772A}"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49305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Slide 12: Reduce Fear</a:t>
            </a:r>
          </a:p>
          <a:p>
            <a:r>
              <a:rPr lang="en-US" dirty="0"/>
              <a:t>Fear is the killer of experimentation, taking risks, and admitting the process problems exist. You could train front line workers until their blue in the face, but if the culture doesn’t promote CI, the momentum will die. Some places don’t have to deal with this. </a:t>
            </a:r>
          </a:p>
          <a:p>
            <a:r>
              <a:rPr lang="en-US" dirty="0"/>
              <a:t>Interesting Observation: Working with organization early stages of building CI culture. Created visual boards with metrics…A lot of the boards didn’t have any metrics that were coded red. Some of the boards had all green. What if something was red? How do people feel about it? How does leadership react to it? That can be an indicator of how much fear exists in an organization. And leaders should observe their own behavior and how they respond to a red dot on a visual board. The leader should ask: Am I behaving in a way that promotes CI? </a:t>
            </a:r>
          </a:p>
          <a:p>
            <a:r>
              <a:rPr lang="en-US" dirty="0"/>
              <a:t>Transition: We have to make it OK to fail, to experiment, to take calculated risks…</a:t>
            </a:r>
          </a:p>
          <a:p>
            <a:endParaRPr lang="en-US" dirty="0"/>
          </a:p>
          <a:p>
            <a:pPr marL="0" lvl="0" indent="0" algn="l" rtl="0">
              <a:spcBef>
                <a:spcPts val="0"/>
              </a:spcBef>
              <a:spcAft>
                <a:spcPts val="0"/>
              </a:spcAft>
              <a:buNone/>
            </a:pPr>
            <a:endParaRPr dirty="0"/>
          </a:p>
        </p:txBody>
      </p:sp>
      <p:sp>
        <p:nvSpPr>
          <p:cNvPr id="369" name="Google Shape;3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Montserrat"/>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Montserrat"/>
                <a:buNone/>
                <a:tabLst/>
                <a:defRPr/>
              </a:pPr>
              <a:t>21</a:t>
            </a:fld>
            <a:endParaRPr kumimoji="0" sz="12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51535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 xmlns:a16="http://schemas.microsoft.com/office/drawing/2014/main" id="{4C8778C1-CF40-E14E-B0F6-BF733F6C0B85}"/>
              </a:ext>
            </a:extLst>
          </p:cNvPr>
          <p:cNvSpPr>
            <a:spLocks noGrp="1" noRot="1" noChangeAspect="1" noTextEdit="1"/>
          </p:cNvSpPr>
          <p:nvPr>
            <p:ph type="sldImg"/>
          </p:nvPr>
        </p:nvSpPr>
        <p:spPr>
          <a:xfrm>
            <a:off x="381000" y="685800"/>
            <a:ext cx="6096000" cy="3429000"/>
          </a:xfrm>
          <a:ln/>
        </p:spPr>
      </p:sp>
      <p:sp>
        <p:nvSpPr>
          <p:cNvPr id="70658" name="Notes Placeholder 2">
            <a:extLst>
              <a:ext uri="{FF2B5EF4-FFF2-40B4-BE49-F238E27FC236}">
                <a16:creationId xmlns="" xmlns:a16="http://schemas.microsoft.com/office/drawing/2014/main" id="{C72F079A-AD81-4A4B-B360-08C90C622B83}"/>
              </a:ext>
            </a:extLst>
          </p:cNvPr>
          <p:cNvSpPr>
            <a:spLocks noGrp="1"/>
          </p:cNvSpPr>
          <p:nvPr>
            <p:ph type="body" idx="1"/>
          </p:nvPr>
        </p:nvSpPr>
        <p:spPr>
          <a:xfrm>
            <a:off x="685800" y="4143375"/>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What is tolerated in your organization?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but he’s smart</a:t>
            </a:r>
          </a:p>
          <a:p>
            <a:r>
              <a:rPr lang="en-US" altLang="en-US">
                <a:latin typeface="Arial" panose="020B0604020202020204" pitchFamily="34" charset="0"/>
                <a:ea typeface="ＭＳ Ｐゴシック" panose="020B0600070205080204" pitchFamily="34" charset="-128"/>
                <a:cs typeface="Arial" panose="020B0604020202020204" pitchFamily="34" charset="0"/>
              </a:rPr>
              <a:t>SWA – We’ll miss you!</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b="1">
                <a:latin typeface="Arial" panose="020B0604020202020204" pitchFamily="34" charset="0"/>
                <a:ea typeface="ＭＳ Ｐゴシック" panose="020B0600070205080204" pitchFamily="34" charset="-128"/>
                <a:cs typeface="Arial" panose="020B0604020202020204" pitchFamily="34" charset="0"/>
              </a:rPr>
              <a:t>DEFENDING VALUES: LATER</a:t>
            </a:r>
          </a:p>
          <a:p>
            <a:r>
              <a:rPr lang="en-US" altLang="en-US">
                <a:latin typeface="Arial" panose="020B0604020202020204" pitchFamily="34" charset="0"/>
                <a:ea typeface="ＭＳ Ｐゴシック" panose="020B0600070205080204" pitchFamily="34" charset="-128"/>
                <a:cs typeface="Arial" panose="020B0604020202020204" pitchFamily="34" charset="0"/>
              </a:rPr>
              <a:t>Herb Keller got a call, from a customer, </a:t>
            </a:r>
          </a:p>
          <a:p>
            <a:r>
              <a:rPr lang="en-US" altLang="en-US">
                <a:latin typeface="Arial" panose="020B0604020202020204" pitchFamily="34" charset="0"/>
                <a:ea typeface="ＭＳ Ｐゴシック" panose="020B0600070205080204" pitchFamily="34" charset="-128"/>
                <a:cs typeface="Arial" panose="020B0604020202020204" pitchFamily="34" charset="0"/>
              </a:rPr>
              <a:t>Complaining</a:t>
            </a:r>
          </a:p>
          <a:p>
            <a:r>
              <a:rPr lang="en-US" altLang="en-US">
                <a:latin typeface="Arial" panose="020B0604020202020204" pitchFamily="34" charset="0"/>
                <a:ea typeface="ＭＳ Ｐゴシック" panose="020B0600070205080204" pitchFamily="34" charset="-128"/>
                <a:cs typeface="Arial" panose="020B0604020202020204" pitchFamily="34" charset="0"/>
              </a:rPr>
              <a:t>Write a letter</a:t>
            </a:r>
          </a:p>
          <a:p>
            <a:r>
              <a:rPr lang="en-US" altLang="en-US">
                <a:latin typeface="Arial" panose="020B0604020202020204" pitchFamily="34" charset="0"/>
                <a:ea typeface="ＭＳ Ｐゴシック" panose="020B0600070205080204" pitchFamily="34" charset="-128"/>
                <a:cs typeface="Arial" panose="020B0604020202020204" pitchFamily="34" charset="0"/>
              </a:rPr>
              <a:t>We’ll miss you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Southwest airlines does have an identity and values that they’ve defined as their own. </a:t>
            </a:r>
          </a:p>
          <a:p>
            <a:r>
              <a:rPr lang="en-US" altLang="en-US">
                <a:latin typeface="Arial" panose="020B0604020202020204" pitchFamily="34" charset="0"/>
                <a:ea typeface="ＭＳ Ｐゴシック" panose="020B0600070205080204" pitchFamily="34" charset="-128"/>
                <a:cs typeface="Arial" panose="020B0604020202020204" pitchFamily="34" charset="0"/>
              </a:rPr>
              <a:t>While going over their safety de-brief they say funny things throughout, like: </a:t>
            </a:r>
          </a:p>
          <a:p>
            <a:r>
              <a:rPr lang="en-US" altLang="en-US">
                <a:latin typeface="Arial" panose="020B0604020202020204" pitchFamily="34" charset="0"/>
                <a:ea typeface="ＭＳ Ｐゴシック" panose="020B0600070205080204" pitchFamily="34" charset="-128"/>
                <a:cs typeface="Arial" panose="020B0604020202020204" pitchFamily="34" charset="0"/>
              </a:rPr>
              <a:t>Ok people, if you are enjoying your drink, you need to stop enjoying it and start drinking it because we’re going to be collecting those cups before we land!</a:t>
            </a:r>
          </a:p>
          <a:p>
            <a:r>
              <a:rPr lang="en-US" altLang="en-US">
                <a:latin typeface="Arial" panose="020B0604020202020204" pitchFamily="34" charset="0"/>
                <a:ea typeface="ＭＳ Ｐゴシック" panose="020B0600070205080204" pitchFamily="34" charset="-128"/>
                <a:cs typeface="Arial" panose="020B0604020202020204" pitchFamily="34" charset="0"/>
              </a:rPr>
              <a:t>Well, one of these events caused a customer to complain. The customer was calling these charades unprofessional and offensive. And Herb Keller, the CEO at the time, wrote a note back to the customer. “We’ll miss you!”</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We as leaders need to commit to the values and defend them. When we see people in the organization not following the values, we should do something. </a:t>
            </a:r>
          </a:p>
          <a:p>
            <a:r>
              <a:rPr lang="en-US" altLang="en-US">
                <a:latin typeface="Arial" panose="020B0604020202020204" pitchFamily="34" charset="0"/>
                <a:ea typeface="ＭＳ Ｐゴシック" panose="020B0600070205080204" pitchFamily="34" charset="-128"/>
                <a:cs typeface="Arial" panose="020B0604020202020204" pitchFamily="34" charset="0"/>
              </a:rPr>
              <a:t>If you see people disrespecting others, do something!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Transition: There’s a quote from a book, called “Boundaries for Leaders” by Dr. Henry Cloud. I highly recommend it. In that book is a quote…</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70659" name="Slide Number Placeholder 3">
            <a:extLst>
              <a:ext uri="{FF2B5EF4-FFF2-40B4-BE49-F238E27FC236}">
                <a16:creationId xmlns="" xmlns:a16="http://schemas.microsoft.com/office/drawing/2014/main" id="{F9121FD5-BE76-FF41-88D3-2C9A988C6C0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490F03D5-38BC-0B49-81DE-1F60EC6A7E7E}"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856652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 xmlns:a16="http://schemas.microsoft.com/office/drawing/2014/main" id="{D2323B62-C3AC-C64F-85D3-40728802C934}"/>
              </a:ext>
            </a:extLst>
          </p:cNvPr>
          <p:cNvSpPr>
            <a:spLocks noGrp="1" noRot="1" noChangeAspect="1" noTextEdit="1"/>
          </p:cNvSpPr>
          <p:nvPr>
            <p:ph type="sldImg"/>
          </p:nvPr>
        </p:nvSpPr>
        <p:spPr>
          <a:xfrm>
            <a:off x="381000" y="685800"/>
            <a:ext cx="6096000" cy="3429000"/>
          </a:xfrm>
          <a:ln/>
        </p:spPr>
      </p:sp>
      <p:sp>
        <p:nvSpPr>
          <p:cNvPr id="72706" name="Notes Placeholder 2">
            <a:extLst>
              <a:ext uri="{FF2B5EF4-FFF2-40B4-BE49-F238E27FC236}">
                <a16:creationId xmlns="" xmlns:a16="http://schemas.microsoft.com/office/drawing/2014/main" id="{29DE741F-BAB1-F147-841B-ECB947A2396B}"/>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One of the primary mindsets of a Lean culture: Build the Problem-Solving Muscle</a:t>
            </a: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Problem: organizations have too many problems and not enough problem-solvers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ASK: How do you go about doing that? </a:t>
            </a: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Humans possess an astounding capability to learn, create and solve problems. Toyota’s ability to improve and adapt lies in the actions and reactions of the people in the organization. </a:t>
            </a: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Their ability to effectively understand situations and develop smart solutions. Toyota considers the improvement capability of all their people the “strength” of the company.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You may have employees who haven’t flexed their muscle in a long time! They’re out of practice. You may ask them to start using their muscle and they may not know what you mean!</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300551" rtl="0" eaLnBrk="1" fontAlgn="auto" latinLnBrk="0" hangingPunct="1">
              <a:lnSpc>
                <a:spcPct val="100000"/>
              </a:lnSpc>
              <a:spcBef>
                <a:spcPct val="0"/>
              </a:spcBef>
              <a:spcAft>
                <a:spcPts val="0"/>
              </a:spcAft>
              <a:buClrTx/>
              <a:buSzTx/>
              <a:buFontTx/>
              <a:buNone/>
              <a:tabLst/>
              <a:defRPr/>
            </a:pPr>
            <a:r>
              <a:rPr lang="en-US" dirty="0"/>
              <a:t>What leader characteristics or behaviors are ideal for being a coach?</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2707" name="Slide Number Placeholder 3">
            <a:extLst>
              <a:ext uri="{FF2B5EF4-FFF2-40B4-BE49-F238E27FC236}">
                <a16:creationId xmlns="" xmlns:a16="http://schemas.microsoft.com/office/drawing/2014/main" id="{A7767093-5BA9-8348-BE7F-BCE3E15BFB1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4613E659-F0E3-7744-AC55-646371426885}"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3475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 </a:t>
            </a:r>
          </a:p>
        </p:txBody>
      </p:sp>
      <p:sp>
        <p:nvSpPr>
          <p:cNvPr id="4" name="Slide Number Placeholder 3"/>
          <p:cNvSpPr>
            <a:spLocks noGrp="1"/>
          </p:cNvSpPr>
          <p:nvPr>
            <p:ph type="sldNum" sz="quarter" idx="10"/>
          </p:nvPr>
        </p:nvSpPr>
        <p:spPr/>
        <p:txBody>
          <a:bodyPr/>
          <a:lstStyle/>
          <a:p>
            <a:fld id="{618FE4BF-89D6-B94B-AEFF-4FB927A733E1}" type="slidenum">
              <a:rPr lang="en-US" smtClean="0"/>
              <a:pPr/>
              <a:t>24</a:t>
            </a:fld>
            <a:endParaRPr lang="en-US" dirty="0"/>
          </a:p>
        </p:txBody>
      </p:sp>
    </p:spTree>
    <p:extLst>
      <p:ext uri="{BB962C8B-B14F-4D97-AF65-F5344CB8AC3E}">
        <p14:creationId xmlns:p14="http://schemas.microsoft.com/office/powerpoint/2010/main" val="172380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front-line problem-solvers need to do is typically clear – learn the methods, tools, and approaches and start applying them</a:t>
            </a:r>
          </a:p>
          <a:p>
            <a:r>
              <a:rPr lang="en-US" dirty="0"/>
              <a:t>But for leaders it’s been a bit gray on what they need to do specifically. So, my hope is to at least share a framework for leaders to start organizing their thoughts and actions around what they can do to become a true catalyst for change and process improvement.</a:t>
            </a:r>
          </a:p>
          <a:p>
            <a:r>
              <a:rPr lang="en-US" dirty="0"/>
              <a:t>Today’s agenda is: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8FE4BF-89D6-B94B-AEFF-4FB927A733E1}" type="slidenum">
              <a:rPr lang="en-US" smtClean="0"/>
              <a:pPr/>
              <a:t>4</a:t>
            </a:fld>
            <a:endParaRPr lang="en-US" dirty="0"/>
          </a:p>
        </p:txBody>
      </p:sp>
    </p:spTree>
    <p:extLst>
      <p:ext uri="{BB962C8B-B14F-4D97-AF65-F5344CB8AC3E}">
        <p14:creationId xmlns:p14="http://schemas.microsoft.com/office/powerpoint/2010/main" val="3254078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 xmlns:a16="http://schemas.microsoft.com/office/drawing/2014/main" id="{C577DDF5-A1AC-9647-BC32-A18FBCC7FC69}"/>
              </a:ext>
            </a:extLst>
          </p:cNvPr>
          <p:cNvSpPr>
            <a:spLocks noGrp="1" noRot="1" noChangeAspect="1" noTextEdit="1"/>
          </p:cNvSpPr>
          <p:nvPr>
            <p:ph type="sldImg"/>
          </p:nvPr>
        </p:nvSpPr>
        <p:spPr>
          <a:xfrm>
            <a:off x="381000" y="685800"/>
            <a:ext cx="6096000" cy="3429000"/>
          </a:xfrm>
          <a:ln/>
        </p:spPr>
      </p:sp>
      <p:sp>
        <p:nvSpPr>
          <p:cNvPr id="56322" name="Notes Placeholder 2">
            <a:extLst>
              <a:ext uri="{FF2B5EF4-FFF2-40B4-BE49-F238E27FC236}">
                <a16:creationId xmlns="" xmlns:a16="http://schemas.microsoft.com/office/drawing/2014/main" id="{211FE6D7-E418-8A47-B4E9-5E8AB8D58A84}"/>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Refer to the White Paper – the Lean Culture Survey.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Hand out the survey...have them take it, and collect them.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survey...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3" name="Slide Number Placeholder 3">
            <a:extLst>
              <a:ext uri="{FF2B5EF4-FFF2-40B4-BE49-F238E27FC236}">
                <a16:creationId xmlns="" xmlns:a16="http://schemas.microsoft.com/office/drawing/2014/main" id="{EF6AE88B-2228-3043-83E3-BDA8B67071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A8E2D5F0-8E82-3545-8843-0411FBD4B45C}"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12737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 xmlns:a16="http://schemas.microsoft.com/office/drawing/2014/main" id="{DECFB3CD-1ED5-304C-86D9-E918BD7150AF}"/>
              </a:ext>
            </a:extLst>
          </p:cNvPr>
          <p:cNvSpPr>
            <a:spLocks noGrp="1" noRot="1" noChangeAspect="1" noTextEdit="1"/>
          </p:cNvSpPr>
          <p:nvPr>
            <p:ph type="sldImg"/>
          </p:nvPr>
        </p:nvSpPr>
        <p:spPr>
          <a:xfrm>
            <a:off x="685800" y="1143000"/>
            <a:ext cx="5486400" cy="3086100"/>
          </a:xfrm>
          <a:ln/>
        </p:spPr>
      </p:sp>
      <p:sp>
        <p:nvSpPr>
          <p:cNvPr id="92162" name="Notes Placeholder 2">
            <a:extLst>
              <a:ext uri="{FF2B5EF4-FFF2-40B4-BE49-F238E27FC236}">
                <a16:creationId xmlns="" xmlns:a16="http://schemas.microsoft.com/office/drawing/2014/main" id="{A4D3B227-E3E2-2F43-AECD-BDF4FA010F2F}"/>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dirty="0"/>
              <a:t>Slide 16: Stop-Start-Continue</a:t>
            </a:r>
          </a:p>
          <a:p>
            <a:r>
              <a:rPr lang="en-US" dirty="0"/>
              <a:t>Basic change management tool</a:t>
            </a:r>
          </a:p>
          <a:p>
            <a:r>
              <a:rPr lang="en-US" dirty="0"/>
              <a:t>Stop:  letting people bully each other or blame each other, or disrespect each other.  </a:t>
            </a:r>
          </a:p>
          <a:p>
            <a:r>
              <a:rPr lang="en-US" dirty="0"/>
              <a:t>Start: Start enforcing respect for each other; Have discussions with people that treat others disrespectfully; </a:t>
            </a:r>
          </a:p>
          <a:p>
            <a:r>
              <a:rPr lang="en-US" dirty="0"/>
              <a:t>Continue: celebrating graduates from belt level training</a:t>
            </a:r>
          </a:p>
          <a:p>
            <a:r>
              <a:rPr lang="en-US" dirty="0"/>
              <a:t> </a:t>
            </a:r>
          </a:p>
          <a:p>
            <a:r>
              <a:rPr lang="en-US" dirty="0"/>
              <a:t>Aren’t comfortable with that –  Crucial Conversations Training for leaders </a:t>
            </a:r>
          </a:p>
          <a:p>
            <a:endParaRPr lang="en-US" dirty="0"/>
          </a:p>
          <a:p>
            <a:r>
              <a:rPr lang="en-US" dirty="0"/>
              <a:t>Transition: Question for you…</a:t>
            </a: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098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E4BF-89D6-B94B-AEFF-4FB927A733E1}" type="slidenum">
              <a:rPr lang="en-US" smtClean="0"/>
              <a:pPr/>
              <a:t>27</a:t>
            </a:fld>
            <a:endParaRPr lang="en-US" dirty="0"/>
          </a:p>
        </p:txBody>
      </p:sp>
    </p:spTree>
    <p:extLst>
      <p:ext uri="{BB962C8B-B14F-4D97-AF65-F5344CB8AC3E}">
        <p14:creationId xmlns:p14="http://schemas.microsoft.com/office/powerpoint/2010/main" val="343160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3" name="Google Shape;57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74" name="Google Shape;57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3574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 xmlns:a16="http://schemas.microsoft.com/office/drawing/2014/main" id="{C577DDF5-A1AC-9647-BC32-A18FBCC7FC69}"/>
              </a:ext>
            </a:extLst>
          </p:cNvPr>
          <p:cNvSpPr>
            <a:spLocks noGrp="1" noRot="1" noChangeAspect="1" noTextEdit="1"/>
          </p:cNvSpPr>
          <p:nvPr>
            <p:ph type="sldImg"/>
          </p:nvPr>
        </p:nvSpPr>
        <p:spPr>
          <a:xfrm>
            <a:off x="381000" y="685800"/>
            <a:ext cx="6096000" cy="3429000"/>
          </a:xfrm>
          <a:ln/>
        </p:spPr>
      </p:sp>
      <p:sp>
        <p:nvSpPr>
          <p:cNvPr id="56322" name="Notes Placeholder 2">
            <a:extLst>
              <a:ext uri="{FF2B5EF4-FFF2-40B4-BE49-F238E27FC236}">
                <a16:creationId xmlns="" xmlns:a16="http://schemas.microsoft.com/office/drawing/2014/main" id="{211FE6D7-E418-8A47-B4E9-5E8AB8D58A84}"/>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Refer to the White Paper – the Lean Culture Survey. </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Hand out the survey...have them take it, and collect them. </a:t>
            </a:r>
          </a:p>
          <a:p>
            <a:r>
              <a:rPr lang="en-US" altLang="en-US">
                <a:latin typeface="Arial" panose="020B0604020202020204" pitchFamily="34" charset="0"/>
                <a:ea typeface="ＭＳ Ｐゴシック" panose="020B0600070205080204" pitchFamily="34" charset="-128"/>
                <a:cs typeface="Arial" panose="020B0604020202020204" pitchFamily="34" charset="0"/>
              </a:rPr>
              <a:t>Discuss the survey...</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6323" name="Slide Number Placeholder 3">
            <a:extLst>
              <a:ext uri="{FF2B5EF4-FFF2-40B4-BE49-F238E27FC236}">
                <a16:creationId xmlns="" xmlns:a16="http://schemas.microsoft.com/office/drawing/2014/main" id="{EF6AE88B-2228-3043-83E3-BDA8B67071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A8E2D5F0-8E82-3545-8843-0411FBD4B45C}"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59525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 xmlns:a16="http://schemas.microsoft.com/office/drawing/2014/main" id="{CA86DCEF-925B-5440-B560-C86FF5739391}"/>
              </a:ext>
            </a:extLst>
          </p:cNvPr>
          <p:cNvSpPr>
            <a:spLocks noGrp="1" noRot="1" noChangeAspect="1" noTextEdit="1"/>
          </p:cNvSpPr>
          <p:nvPr>
            <p:ph type="sldImg"/>
          </p:nvPr>
        </p:nvSpPr>
        <p:spPr>
          <a:xfrm>
            <a:off x="381000" y="685800"/>
            <a:ext cx="6096000" cy="3429000"/>
          </a:xfrm>
          <a:ln/>
        </p:spPr>
      </p:sp>
      <p:sp>
        <p:nvSpPr>
          <p:cNvPr id="29698" name="Notes Placeholder 2">
            <a:extLst>
              <a:ext uri="{FF2B5EF4-FFF2-40B4-BE49-F238E27FC236}">
                <a16:creationId xmlns="" xmlns:a16="http://schemas.microsoft.com/office/drawing/2014/main" id="{1035FE16-55E2-C84F-85BD-EF373E7D21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Many organizations begin to pursue continuous improvement, but are unable to get the results they desire over the long term.</a:t>
            </a:r>
          </a:p>
          <a:p>
            <a:pPr marL="342900" indent="-342900">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A common reason for this underperformance is pursuing continuous improvement as a set of tools in isolation from the business</a:t>
            </a:r>
          </a:p>
          <a:p>
            <a:pPr marL="342900" indent="-342900">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Continuous improvement requires a deeper change in the organization – that can penetrate an organization’s culture</a:t>
            </a:r>
          </a:p>
          <a:p>
            <a:pPr marL="342900" indent="-342900"/>
            <a:r>
              <a:rPr lang="en-US" altLang="en-US"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Tx/>
              <a:buChar char="•"/>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699" name="Slide Number Placeholder 3">
            <a:extLst>
              <a:ext uri="{FF2B5EF4-FFF2-40B4-BE49-F238E27FC236}">
                <a16:creationId xmlns="" xmlns:a16="http://schemas.microsoft.com/office/drawing/2014/main" id="{3205ACE4-0409-DF47-A0A3-BC2287F234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2A0B8BB0-FC0E-B048-BDCF-679D623E772A}"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149326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There are a lot of reasons why Lean fails in organizations,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Often failure occurs because organizations simply add the tools of Lean onto current mindset and management practices.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there is a high blame organization how will process improvement flourish, if people are afraid to admit that there is a problem?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Womack said, change the mindset of management, have better managers with a better mindset. But how?</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is how to freeze leadership. It’s not clear what they should be doing as a leader to support a Lean environment and a Lean culture.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What are the challenges with changing a mindset? </a:t>
            </a:r>
            <a:endParaRPr b="1" dirty="0"/>
          </a:p>
          <a:p>
            <a:pPr marL="0" marR="0" lvl="0" indent="0" algn="l" rtl="0">
              <a:lnSpc>
                <a:spcPct val="100000"/>
              </a:lnSpc>
              <a:spcBef>
                <a:spcPts val="0"/>
              </a:spcBef>
              <a:spcAft>
                <a:spcPts val="0"/>
              </a:spcAft>
              <a:buClr>
                <a:schemeClr val="dk1"/>
              </a:buClr>
              <a:buSzPts val="1400"/>
              <a:buFont typeface="Calibri"/>
              <a:buNone/>
            </a:pPr>
            <a:r>
              <a:rPr lang="en-US" sz="1400" b="1" dirty="0"/>
              <a:t>How do you change a mindset?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you knew what to do, you’d do it, right? </a:t>
            </a:r>
            <a:endParaRPr dirty="0"/>
          </a:p>
          <a:p>
            <a:pPr marL="0" marR="0" lvl="0" indent="0" algn="l" rtl="0">
              <a:lnSpc>
                <a:spcPct val="100000"/>
              </a:lnSpc>
              <a:spcBef>
                <a:spcPts val="0"/>
              </a:spcBef>
              <a:spcAft>
                <a:spcPts val="0"/>
              </a:spcAft>
              <a:buClr>
                <a:schemeClr val="dk1"/>
              </a:buClr>
              <a:buSzPts val="1200"/>
              <a:buFont typeface="Calibri"/>
              <a:buNone/>
            </a:pPr>
            <a:r>
              <a:rPr lang="en-US" dirty="0"/>
              <a:t>Transition...One approach is...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36" name="Google Shape;3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Montserrat"/>
              <a:buNone/>
            </a:pPr>
            <a:fld id="{00000000-1234-1234-1234-123412341234}" type="slidenum">
              <a:rPr lang="en-US" sz="1200" b="0" i="0" u="none" strike="noStrike" cap="none">
                <a:solidFill>
                  <a:srgbClr val="000000"/>
                </a:solidFill>
                <a:latin typeface="Montserrat"/>
                <a:ea typeface="Montserrat"/>
                <a:cs typeface="Montserrat"/>
                <a:sym typeface="Montserrat"/>
              </a:rPr>
              <a:t>6</a:t>
            </a:fld>
            <a:endParaRPr sz="1200" b="0" i="0" u="none" strike="noStrike" cap="none">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423581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 xmlns:a16="http://schemas.microsoft.com/office/drawing/2014/main" id="{7D0D7C0E-FAA0-F547-B74F-E716FE18F12D}"/>
              </a:ext>
            </a:extLst>
          </p:cNvPr>
          <p:cNvSpPr>
            <a:spLocks noGrp="1" noRot="1" noChangeAspect="1" noTextEdit="1"/>
          </p:cNvSpPr>
          <p:nvPr>
            <p:ph type="sldImg"/>
          </p:nvPr>
        </p:nvSpPr>
        <p:spPr>
          <a:xfrm>
            <a:off x="381000" y="685800"/>
            <a:ext cx="6096000" cy="3429000"/>
          </a:xfrm>
          <a:ln/>
        </p:spPr>
      </p:sp>
      <p:sp>
        <p:nvSpPr>
          <p:cNvPr id="31746" name="Notes Placeholder 2">
            <a:extLst>
              <a:ext uri="{FF2B5EF4-FFF2-40B4-BE49-F238E27FC236}">
                <a16:creationId xmlns="" xmlns:a16="http://schemas.microsoft.com/office/drawing/2014/main" id="{92F3A52B-DC0D-F043-93E6-A3860315433B}"/>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Based on the Shingo Model –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Roof - RESULTS</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Floor - PURPOSE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Floor - PROCESS</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Foundation - PEOPLE</a:t>
            </a:r>
          </a:p>
        </p:txBody>
      </p:sp>
      <p:sp>
        <p:nvSpPr>
          <p:cNvPr id="31747" name="Slide Number Placeholder 3">
            <a:extLst>
              <a:ext uri="{FF2B5EF4-FFF2-40B4-BE49-F238E27FC236}">
                <a16:creationId xmlns="" xmlns:a16="http://schemas.microsoft.com/office/drawing/2014/main" id="{A455D23F-6369-884A-9DE1-48A4B15B8F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18FE21D4-14E0-624B-9073-4835715F381E}"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209316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1A18944F-9CFD-5942-A843-4ECCAEABC97F}"/>
              </a:ext>
            </a:extLst>
          </p:cNvPr>
          <p:cNvSpPr>
            <a:spLocks noGrp="1" noRot="1" noChangeAspect="1" noTextEdit="1"/>
          </p:cNvSpPr>
          <p:nvPr>
            <p:ph type="sldImg"/>
          </p:nvPr>
        </p:nvSpPr>
        <p:spPr>
          <a:xfrm>
            <a:off x="381000" y="685800"/>
            <a:ext cx="6096000" cy="3429000"/>
          </a:xfrm>
          <a:ln/>
        </p:spPr>
      </p:sp>
      <p:sp>
        <p:nvSpPr>
          <p:cNvPr id="33794" name="Notes Placeholder 2">
            <a:extLst>
              <a:ext uri="{FF2B5EF4-FFF2-40B4-BE49-F238E27FC236}">
                <a16:creationId xmlns="" xmlns:a16="http://schemas.microsoft.com/office/drawing/2014/main" id="{AC6BFBA6-D518-2B45-8643-F87F0D18169A}"/>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Customer-focused results – Create value for the customer</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Enterprise Alignment – create constancy of purpose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Continuous Improvement – Education on tools and methods to create improvement</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Cultural Enablers – Lead with humility, respect every individual</a:t>
            </a:r>
          </a:p>
        </p:txBody>
      </p:sp>
      <p:sp>
        <p:nvSpPr>
          <p:cNvPr id="33795" name="Slide Number Placeholder 3">
            <a:extLst>
              <a:ext uri="{FF2B5EF4-FFF2-40B4-BE49-F238E27FC236}">
                <a16:creationId xmlns="" xmlns:a16="http://schemas.microsoft.com/office/drawing/2014/main" id="{75D0DBD1-C419-0047-B2E3-5AADCF281B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96CF5672-0670-4341-93E3-E50FA5A4CC98}"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25705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E4BF-89D6-B94B-AEFF-4FB927A733E1}" type="slidenum">
              <a:rPr lang="en-US" smtClean="0"/>
              <a:pPr/>
              <a:t>9</a:t>
            </a:fld>
            <a:endParaRPr lang="en-US" dirty="0"/>
          </a:p>
        </p:txBody>
      </p:sp>
    </p:spTree>
    <p:extLst>
      <p:ext uri="{BB962C8B-B14F-4D97-AF65-F5344CB8AC3E}">
        <p14:creationId xmlns:p14="http://schemas.microsoft.com/office/powerpoint/2010/main" val="254186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1A18944F-9CFD-5942-A843-4ECCAEABC97F}"/>
              </a:ext>
            </a:extLst>
          </p:cNvPr>
          <p:cNvSpPr>
            <a:spLocks noGrp="1" noRot="1" noChangeAspect="1" noTextEdit="1"/>
          </p:cNvSpPr>
          <p:nvPr>
            <p:ph type="sldImg"/>
          </p:nvPr>
        </p:nvSpPr>
        <p:spPr>
          <a:xfrm>
            <a:off x="381000" y="685800"/>
            <a:ext cx="6096000" cy="3429000"/>
          </a:xfrm>
          <a:ln/>
        </p:spPr>
      </p:sp>
      <p:sp>
        <p:nvSpPr>
          <p:cNvPr id="33794" name="Notes Placeholder 2">
            <a:extLst>
              <a:ext uri="{FF2B5EF4-FFF2-40B4-BE49-F238E27FC236}">
                <a16:creationId xmlns="" xmlns:a16="http://schemas.microsoft.com/office/drawing/2014/main" id="{AC6BFBA6-D518-2B45-8643-F87F0D18169A}"/>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Customer-focused results – Create value for the customer</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Enterprise Alignment – create constancy of purpose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Continuous Improvement – Education on tools and methods to create improvement</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Cultural Enablers – Lead with humility, respect every individual</a:t>
            </a:r>
          </a:p>
        </p:txBody>
      </p:sp>
      <p:sp>
        <p:nvSpPr>
          <p:cNvPr id="33795" name="Slide Number Placeholder 3">
            <a:extLst>
              <a:ext uri="{FF2B5EF4-FFF2-40B4-BE49-F238E27FC236}">
                <a16:creationId xmlns="" xmlns:a16="http://schemas.microsoft.com/office/drawing/2014/main" id="{75D0DBD1-C419-0047-B2E3-5AADCF281B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96CF5672-0670-4341-93E3-E50FA5A4CC98}"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74160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 xmlns:a16="http://schemas.microsoft.com/office/drawing/2014/main" id="{EE750D35-647D-4446-A2BD-B99275E21212}"/>
              </a:ext>
            </a:extLst>
          </p:cNvPr>
          <p:cNvSpPr>
            <a:spLocks noGrp="1" noRot="1" noChangeAspect="1" noTextEdit="1"/>
          </p:cNvSpPr>
          <p:nvPr>
            <p:ph type="sldImg"/>
          </p:nvPr>
        </p:nvSpPr>
        <p:spPr>
          <a:xfrm>
            <a:off x="381000" y="685800"/>
            <a:ext cx="6096000" cy="3429000"/>
          </a:xfrm>
          <a:ln/>
        </p:spPr>
      </p:sp>
      <p:sp>
        <p:nvSpPr>
          <p:cNvPr id="47106" name="Notes Placeholder 2">
            <a:extLst>
              <a:ext uri="{FF2B5EF4-FFF2-40B4-BE49-F238E27FC236}">
                <a16:creationId xmlns="" xmlns:a16="http://schemas.microsoft.com/office/drawing/2014/main" id="{7D958F3F-2B21-8247-A2E0-96C5371FBD6F}"/>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&amp; Why enterprise Alignment?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Most people can answer – what do we do? Or deliver as an organization?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But most can’t answer – where is your organization headed? How do I contribute and participate in that future state?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Picture yourself in your car driving along the highway on a clear day. Suddenly, you round a curve and you see this… What would you do?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(slow down, turn on your lights) Why?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Because you can’t see in front of you, you have low visibility, you’re not sure what coming up or how the road might turn. You proceed with caution and lose some momentum.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This is also how employees feel. Without clear vision, goals and plans, employees are operating in a fog, they can’t see what’s up ahead. They slow down. They are unsure about the road that lies ahead of them. Momentum is lost because they begin to question the path forward.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Unfortunately, some employees have been operating in the fog for a long time. They eventually become de-sensitized to operating in that kind of environment and dis-engage.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So let’s go back to you driving in your car, what do you do when the fog clears? You speed up. You can see the road ahead, you know what coming and you can plan how you will handle the road ahead.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And this what happens when leaders create a strategy and communicate it.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It lifts the fog for employees, less time and energy is wasted on uncertainty. Employees see the vision, they see themselves in it, and they keep trucking!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Transition: So, how do we lift the fog for our employees?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Transition: How do we make sure that employees don’t feel like they are following Alice in Wonderland? With Enterprise Alignment.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7107" name="Slide Number Placeholder 3">
            <a:extLst>
              <a:ext uri="{FF2B5EF4-FFF2-40B4-BE49-F238E27FC236}">
                <a16:creationId xmlns="" xmlns:a16="http://schemas.microsoft.com/office/drawing/2014/main" id="{2174DD7D-6F62-C04E-96DB-3E35B9640D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9pPr>
          </a:lstStyle>
          <a:p>
            <a:fld id="{F4956332-2742-1C4F-AC96-B66EB5E8FD3F}"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8503841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30112" t="19949"/>
          <a:stretch/>
        </p:blipFill>
        <p:spPr>
          <a:xfrm>
            <a:off x="-1" y="-21771"/>
            <a:ext cx="9238603" cy="6615270"/>
          </a:xfrm>
          <a:prstGeom prst="rect">
            <a:avLst/>
          </a:prstGeom>
        </p:spPr>
      </p:pic>
    </p:spTree>
    <p:extLst>
      <p:ext uri="{BB962C8B-B14F-4D97-AF65-F5344CB8AC3E}">
        <p14:creationId xmlns:p14="http://schemas.microsoft.com/office/powerpoint/2010/main" val="2105422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216603" y="6307089"/>
            <a:ext cx="1498660" cy="286411"/>
          </a:xfrm>
          <a:prstGeom prst="rect">
            <a:avLst/>
          </a:prstGeom>
        </p:spPr>
      </p:pic>
      <p:pic>
        <p:nvPicPr>
          <p:cNvPr id="8" name="Picture 7"/>
          <p:cNvPicPr>
            <a:picLocks noChangeAspect="1"/>
          </p:cNvPicPr>
          <p:nvPr userDrawn="1"/>
        </p:nvPicPr>
        <p:blipFill>
          <a:blip r:embed="rId3"/>
          <a:stretch>
            <a:fillRect/>
          </a:stretch>
        </p:blipFill>
        <p:spPr>
          <a:xfrm>
            <a:off x="244172" y="5986596"/>
            <a:ext cx="2045737" cy="927401"/>
          </a:xfrm>
          <a:prstGeom prst="rect">
            <a:avLst/>
          </a:prstGeom>
        </p:spPr>
      </p:pic>
      <p:pic>
        <p:nvPicPr>
          <p:cNvPr id="4" name="Picture 3"/>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0112" t="19949"/>
          <a:stretch/>
        </p:blipFill>
        <p:spPr>
          <a:xfrm>
            <a:off x="-1" y="-21771"/>
            <a:ext cx="9238603" cy="6615270"/>
          </a:xfrm>
          <a:prstGeom prst="rect">
            <a:avLst/>
          </a:prstGeom>
        </p:spPr>
      </p:pic>
    </p:spTree>
    <p:extLst>
      <p:ext uri="{BB962C8B-B14F-4D97-AF65-F5344CB8AC3E}">
        <p14:creationId xmlns:p14="http://schemas.microsoft.com/office/powerpoint/2010/main" val="2561518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0216603" y="6307089"/>
            <a:ext cx="1498660" cy="286411"/>
          </a:xfrm>
          <a:prstGeom prst="rect">
            <a:avLst/>
          </a:prstGeom>
        </p:spPr>
      </p:pic>
      <p:pic>
        <p:nvPicPr>
          <p:cNvPr id="7" name="Picture 6"/>
          <p:cNvPicPr>
            <a:picLocks noChangeAspect="1"/>
          </p:cNvPicPr>
          <p:nvPr userDrawn="1"/>
        </p:nvPicPr>
        <p:blipFill>
          <a:blip r:embed="rId3"/>
          <a:stretch>
            <a:fillRect/>
          </a:stretch>
        </p:blipFill>
        <p:spPr>
          <a:xfrm>
            <a:off x="244172" y="5986596"/>
            <a:ext cx="2045737" cy="927401"/>
          </a:xfrm>
          <a:prstGeom prst="rect">
            <a:avLst/>
          </a:prstGeom>
        </p:spPr>
      </p:pic>
      <p:pic>
        <p:nvPicPr>
          <p:cNvPr id="4" name="Picture 3"/>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0112" t="19949"/>
          <a:stretch/>
        </p:blipFill>
        <p:spPr>
          <a:xfrm>
            <a:off x="-1" y="-21771"/>
            <a:ext cx="9238603" cy="6615270"/>
          </a:xfrm>
          <a:prstGeom prst="rect">
            <a:avLst/>
          </a:prstGeom>
        </p:spPr>
      </p:pic>
    </p:spTree>
    <p:extLst>
      <p:ext uri="{BB962C8B-B14F-4D97-AF65-F5344CB8AC3E}">
        <p14:creationId xmlns:p14="http://schemas.microsoft.com/office/powerpoint/2010/main" val="2872056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216603" y="6307089"/>
            <a:ext cx="1498660" cy="286411"/>
          </a:xfrm>
          <a:prstGeom prst="rect">
            <a:avLst/>
          </a:prstGeom>
        </p:spPr>
      </p:pic>
      <p:pic>
        <p:nvPicPr>
          <p:cNvPr id="6" name="Picture 5"/>
          <p:cNvPicPr>
            <a:picLocks noChangeAspect="1"/>
          </p:cNvPicPr>
          <p:nvPr userDrawn="1"/>
        </p:nvPicPr>
        <p:blipFill>
          <a:blip r:embed="rId3"/>
          <a:stretch>
            <a:fillRect/>
          </a:stretch>
        </p:blipFill>
        <p:spPr>
          <a:xfrm>
            <a:off x="244172" y="5986596"/>
            <a:ext cx="2045737" cy="927401"/>
          </a:xfrm>
          <a:prstGeom prst="rect">
            <a:avLst/>
          </a:prstGeom>
        </p:spPr>
      </p:pic>
      <p:pic>
        <p:nvPicPr>
          <p:cNvPr id="4" name="Picture 3"/>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0112" t="19949"/>
          <a:stretch/>
        </p:blipFill>
        <p:spPr>
          <a:xfrm>
            <a:off x="-1" y="-21771"/>
            <a:ext cx="9238603" cy="6615270"/>
          </a:xfrm>
          <a:prstGeom prst="rect">
            <a:avLst/>
          </a:prstGeom>
        </p:spPr>
      </p:pic>
    </p:spTree>
    <p:extLst>
      <p:ext uri="{BB962C8B-B14F-4D97-AF65-F5344CB8AC3E}">
        <p14:creationId xmlns:p14="http://schemas.microsoft.com/office/powerpoint/2010/main" val="1314692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006A9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88004"/>
            <a:ext cx="9144000" cy="2387600"/>
          </a:xfrm>
          <a:prstGeom prst="rect">
            <a:avLst/>
          </a:prstGeom>
          <a:effectLst>
            <a:outerShdw blurRad="50800" dist="50800" dir="5400000" algn="ctr" rotWithShape="0">
              <a:srgbClr val="000000">
                <a:alpha val="20000"/>
              </a:srgbClr>
            </a:outerShdw>
          </a:effectLst>
        </p:spPr>
        <p:txBody>
          <a:bodyPr anchor="b"/>
          <a:lstStyle>
            <a:lvl1pPr algn="ctr">
              <a:defRPr sz="3796" b="1">
                <a:solidFill>
                  <a:srgbClr val="0091D4"/>
                </a:solidFill>
                <a:latin typeface="Montserrat" charset="0"/>
                <a:ea typeface="Montserrat" charset="0"/>
                <a:cs typeface="Montserrat" charset="0"/>
              </a:defRPr>
            </a:lvl1pPr>
          </a:lstStyle>
          <a:p>
            <a:r>
              <a:rPr lang="en-US" dirty="0"/>
              <a:t>Click to edit Master title style</a:t>
            </a:r>
          </a:p>
        </p:txBody>
      </p:sp>
      <p:sp>
        <p:nvSpPr>
          <p:cNvPr id="3" name="Subtitle 2"/>
          <p:cNvSpPr>
            <a:spLocks noGrp="1"/>
          </p:cNvSpPr>
          <p:nvPr>
            <p:ph type="subTitle" idx="1"/>
          </p:nvPr>
        </p:nvSpPr>
        <p:spPr>
          <a:xfrm>
            <a:off x="1524000" y="3698724"/>
            <a:ext cx="9144000" cy="1655761"/>
          </a:xfrm>
          <a:prstGeom prst="rect">
            <a:avLst/>
          </a:prstGeom>
        </p:spPr>
        <p:txBody>
          <a:bodyPr/>
          <a:lstStyle>
            <a:lvl1pPr marL="0" indent="0" algn="ctr">
              <a:buNone/>
              <a:defRPr sz="2249">
                <a:solidFill>
                  <a:schemeClr val="tx1">
                    <a:lumMod val="75000"/>
                    <a:lumOff val="25000"/>
                  </a:schemeClr>
                </a:solidFill>
                <a:latin typeface="Montserrat" charset="0"/>
                <a:ea typeface="Montserrat" charset="0"/>
                <a:cs typeface="Montserrat" charset="0"/>
              </a:defRPr>
            </a:lvl1pPr>
            <a:lvl2pPr marL="456993" indent="0" algn="ctr">
              <a:buNone/>
              <a:defRPr sz="1999"/>
            </a:lvl2pPr>
            <a:lvl3pPr marL="913985" indent="0" algn="ctr">
              <a:buNone/>
              <a:defRPr sz="1800"/>
            </a:lvl3pPr>
            <a:lvl4pPr marL="1370978" indent="0" algn="ctr">
              <a:buNone/>
              <a:defRPr sz="1599"/>
            </a:lvl4pPr>
            <a:lvl5pPr marL="1827970" indent="0" algn="ctr">
              <a:buNone/>
              <a:defRPr sz="1599"/>
            </a:lvl5pPr>
            <a:lvl6pPr marL="2284963" indent="0" algn="ctr">
              <a:buNone/>
              <a:defRPr sz="1599"/>
            </a:lvl6pPr>
            <a:lvl7pPr marL="2741955" indent="0" algn="ctr">
              <a:buNone/>
              <a:defRPr sz="1599"/>
            </a:lvl7pPr>
            <a:lvl8pPr marL="3198948" indent="0" algn="ctr">
              <a:buNone/>
              <a:defRPr sz="1599"/>
            </a:lvl8pPr>
            <a:lvl9pPr marL="3655941" indent="0" algn="ctr">
              <a:buNone/>
              <a:defRPr sz="1599"/>
            </a:lvl9pPr>
          </a:lstStyle>
          <a:p>
            <a:r>
              <a:rPr lang="en-US" dirty="0"/>
              <a:t>Click to edit Master subtitle style</a:t>
            </a:r>
          </a:p>
        </p:txBody>
      </p:sp>
      <p:cxnSp>
        <p:nvCxnSpPr>
          <p:cNvPr id="7" name="Straight Connector 6"/>
          <p:cNvCxnSpPr/>
          <p:nvPr userDrawn="1"/>
        </p:nvCxnSpPr>
        <p:spPr>
          <a:xfrm flipV="1">
            <a:off x="1636584" y="3583927"/>
            <a:ext cx="8918832" cy="6472"/>
          </a:xfrm>
          <a:prstGeom prst="line">
            <a:avLst/>
          </a:prstGeom>
          <a:ln w="25400">
            <a:solidFill>
              <a:srgbClr val="0091D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216604" y="6307089"/>
            <a:ext cx="1498661" cy="286411"/>
          </a:xfrm>
          <a:prstGeom prst="rect">
            <a:avLst/>
          </a:prstGeom>
        </p:spPr>
      </p:pic>
      <p:pic>
        <p:nvPicPr>
          <p:cNvPr id="9" name="Picture 8"/>
          <p:cNvPicPr>
            <a:picLocks noChangeAspect="1"/>
          </p:cNvPicPr>
          <p:nvPr userDrawn="1"/>
        </p:nvPicPr>
        <p:blipFill rotWithShape="1">
          <a:blip r:embed="rId3"/>
          <a:srcRect l="30112" t="19949"/>
          <a:stretch/>
        </p:blipFill>
        <p:spPr>
          <a:xfrm>
            <a:off x="-1" y="-21771"/>
            <a:ext cx="9238603" cy="6615270"/>
          </a:xfrm>
          <a:prstGeom prst="rect">
            <a:avLst/>
          </a:prstGeom>
        </p:spPr>
      </p:pic>
      <p:pic>
        <p:nvPicPr>
          <p:cNvPr id="15" name="Picture 14"/>
          <p:cNvPicPr>
            <a:picLocks noChangeAspect="1"/>
          </p:cNvPicPr>
          <p:nvPr userDrawn="1"/>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399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Half)">
    <p:bg>
      <p:bgPr>
        <a:solidFill>
          <a:srgbClr val="006A9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srcRect l="30112" t="19949"/>
          <a:stretch/>
        </p:blipFill>
        <p:spPr>
          <a:xfrm>
            <a:off x="-1" y="-21771"/>
            <a:ext cx="9238603" cy="6615270"/>
          </a:xfrm>
          <a:prstGeom prst="rect">
            <a:avLst/>
          </a:prstGeom>
        </p:spPr>
      </p:pic>
      <p:sp>
        <p:nvSpPr>
          <p:cNvPr id="2" name="Title 1"/>
          <p:cNvSpPr>
            <a:spLocks noGrp="1"/>
          </p:cNvSpPr>
          <p:nvPr>
            <p:ph type="title"/>
            <p:custDataLst>
              <p:tags r:id="rId1"/>
            </p:custDataLst>
          </p:nvPr>
        </p:nvSpPr>
        <p:spPr>
          <a:xfrm>
            <a:off x="0" y="1"/>
            <a:ext cx="12192000" cy="961465"/>
          </a:xfrm>
          <a:prstGeom prst="rect">
            <a:avLst/>
          </a:prstGeom>
          <a:effectLst>
            <a:outerShdw blurRad="50800" dist="50800" dir="5400000" algn="ctr" rotWithShape="0">
              <a:srgbClr val="000000">
                <a:alpha val="30000"/>
              </a:srgbClr>
            </a:outerShdw>
          </a:effectLst>
        </p:spPr>
        <p:txBody>
          <a:bodyPr lIns="130046" tIns="65023" rIns="130046" bIns="65023" anchor="ctr"/>
          <a:lstStyle>
            <a:lvl1pPr algn="ctr">
              <a:defRPr sz="3375" b="1">
                <a:solidFill>
                  <a:schemeClr val="bg1"/>
                </a:solidFill>
                <a:latin typeface="Montserrat"/>
                <a:cs typeface="Montserrat"/>
              </a:defRPr>
            </a:lvl1pPr>
          </a:lstStyle>
          <a:p>
            <a:r>
              <a:rPr lang="en-US" dirty="0"/>
              <a:t>Click to edit Master title style</a:t>
            </a:r>
          </a:p>
        </p:txBody>
      </p:sp>
      <p:sp>
        <p:nvSpPr>
          <p:cNvPr id="4" name="Content Placeholder 3"/>
          <p:cNvSpPr>
            <a:spLocks noGrp="1"/>
          </p:cNvSpPr>
          <p:nvPr>
            <p:ph sz="quarter" idx="10"/>
          </p:nvPr>
        </p:nvSpPr>
        <p:spPr>
          <a:xfrm>
            <a:off x="1038014" y="1441293"/>
            <a:ext cx="5562257" cy="4570737"/>
          </a:xfrm>
          <a:prstGeom prst="rect">
            <a:avLst/>
          </a:prstGeom>
        </p:spPr>
        <p:txBody>
          <a:bodyPr>
            <a:normAutofit/>
          </a:bodyPr>
          <a:lstStyle>
            <a:lvl1pPr>
              <a:spcAft>
                <a:spcPts val="844"/>
              </a:spcAft>
              <a:buClr>
                <a:srgbClr val="7FB13C"/>
              </a:buClr>
              <a:defRPr sz="2531">
                <a:solidFill>
                  <a:schemeClr val="bg1"/>
                </a:solidFill>
                <a:latin typeface="Montserrat" charset="0"/>
                <a:ea typeface="Montserrat" charset="0"/>
                <a:cs typeface="Montserrat" charset="0"/>
              </a:defRPr>
            </a:lvl1pPr>
            <a:lvl2pPr>
              <a:spcAft>
                <a:spcPts val="844"/>
              </a:spcAft>
              <a:buClr>
                <a:srgbClr val="7FB13C"/>
              </a:buClr>
              <a:defRPr sz="2249">
                <a:solidFill>
                  <a:schemeClr val="bg1"/>
                </a:solidFill>
                <a:latin typeface="Montserrat" charset="0"/>
                <a:ea typeface="Montserrat" charset="0"/>
                <a:cs typeface="Montserrat" charset="0"/>
              </a:defRPr>
            </a:lvl2pPr>
            <a:lvl3pPr>
              <a:spcAft>
                <a:spcPts val="844"/>
              </a:spcAft>
              <a:buClr>
                <a:srgbClr val="7FB13C"/>
              </a:buClr>
              <a:defRPr sz="1968">
                <a:solidFill>
                  <a:schemeClr val="bg1"/>
                </a:solidFill>
                <a:latin typeface="Montserrat" charset="0"/>
                <a:ea typeface="Montserrat" charset="0"/>
                <a:cs typeface="Montserrat" charset="0"/>
              </a:defRPr>
            </a:lvl3pPr>
            <a:lvl4pPr>
              <a:spcAft>
                <a:spcPts val="844"/>
              </a:spcAft>
              <a:buClr>
                <a:srgbClr val="7FB13C"/>
              </a:buClr>
              <a:defRPr sz="1687">
                <a:solidFill>
                  <a:schemeClr val="bg1"/>
                </a:solidFill>
                <a:latin typeface="Montserrat" charset="0"/>
                <a:ea typeface="Montserrat" charset="0"/>
                <a:cs typeface="Montserrat" charset="0"/>
              </a:defRPr>
            </a:lvl4pPr>
            <a:lvl5pPr>
              <a:spcAft>
                <a:spcPts val="844"/>
              </a:spcAft>
              <a:buClr>
                <a:srgbClr val="7FB13C"/>
              </a:buClr>
              <a:defRPr sz="1405">
                <a:solidFill>
                  <a:schemeClr val="bg1"/>
                </a:solidFill>
                <a:latin typeface="Montserrat" charset="0"/>
                <a:ea typeface="Montserrat" charset="0"/>
                <a:cs typeface="Montserra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p:cNvGrpSpPr/>
          <p:nvPr userDrawn="1"/>
        </p:nvGrpSpPr>
        <p:grpSpPr>
          <a:xfrm>
            <a:off x="5477594" y="961466"/>
            <a:ext cx="1236812" cy="272153"/>
            <a:chOff x="303843" y="339718"/>
            <a:chExt cx="1436049" cy="421325"/>
          </a:xfrm>
        </p:grpSpPr>
        <p:sp>
          <p:nvSpPr>
            <p:cNvPr id="15" name="Oval 14"/>
            <p:cNvSpPr/>
            <p:nvPr/>
          </p:nvSpPr>
          <p:spPr>
            <a:xfrm>
              <a:off x="303843" y="341871"/>
              <a:ext cx="419172" cy="419172"/>
            </a:xfrm>
            <a:prstGeom prst="ellipse">
              <a:avLst/>
            </a:prstGeom>
            <a:solidFill>
              <a:srgbClr val="7FB1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sp>
          <p:nvSpPr>
            <p:cNvPr id="16" name="Oval 15"/>
            <p:cNvSpPr/>
            <p:nvPr/>
          </p:nvSpPr>
          <p:spPr>
            <a:xfrm>
              <a:off x="812281" y="340665"/>
              <a:ext cx="419172" cy="419172"/>
            </a:xfrm>
            <a:prstGeom prst="ellipse">
              <a:avLst/>
            </a:prstGeom>
            <a:solidFill>
              <a:srgbClr val="F1A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sp>
          <p:nvSpPr>
            <p:cNvPr id="17" name="Oval 16"/>
            <p:cNvSpPr/>
            <p:nvPr/>
          </p:nvSpPr>
          <p:spPr>
            <a:xfrm>
              <a:off x="1319773" y="339718"/>
              <a:ext cx="420119" cy="420119"/>
            </a:xfrm>
            <a:prstGeom prst="ellipse">
              <a:avLst/>
            </a:prstGeom>
            <a:solidFill>
              <a:srgbClr val="EB8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gr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5108" y="6292981"/>
            <a:ext cx="2021782" cy="378445"/>
          </a:xfrm>
          <a:prstGeom prst="rect">
            <a:avLst/>
          </a:prstGeom>
        </p:spPr>
      </p:pic>
      <p:pic>
        <p:nvPicPr>
          <p:cNvPr id="21" name="Picture 20"/>
          <p:cNvPicPr>
            <a:picLocks noChangeAspect="1"/>
          </p:cNvPicPr>
          <p:nvPr userDrawn="1"/>
        </p:nvPicPr>
        <p:blipFill>
          <a:blip r:embed="rId5"/>
          <a:stretch>
            <a:fillRect/>
          </a:stretch>
        </p:blipFill>
        <p:spPr>
          <a:xfrm>
            <a:off x="10216604" y="6307089"/>
            <a:ext cx="1498661" cy="286411"/>
          </a:xfrm>
          <a:prstGeom prst="rect">
            <a:avLst/>
          </a:prstGeom>
        </p:spPr>
      </p:pic>
      <p:pic>
        <p:nvPicPr>
          <p:cNvPr id="22" name="Picture 21"/>
          <p:cNvPicPr>
            <a:picLocks noChangeAspect="1"/>
          </p:cNvPicPr>
          <p:nvPr userDrawn="1"/>
        </p:nvPicPr>
        <p:blipFill>
          <a:blip r:embed="rId6"/>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09802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006A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61465"/>
          </a:xfrm>
          <a:prstGeom prst="rect">
            <a:avLst/>
          </a:prstGeom>
          <a:effectLst>
            <a:outerShdw blurRad="50800" dist="50800" dir="5400000" algn="ctr" rotWithShape="0">
              <a:srgbClr val="000000">
                <a:alpha val="20000"/>
              </a:srgbClr>
            </a:outerShdw>
          </a:effectLst>
        </p:spPr>
        <p:txBody>
          <a:bodyPr anchor="ctr"/>
          <a:lstStyle>
            <a:lvl1pPr algn="ctr">
              <a:defRPr sz="3375" b="1">
                <a:solidFill>
                  <a:srgbClr val="0091D4"/>
                </a:solidFill>
                <a:latin typeface="Montserrat" charset="0"/>
                <a:ea typeface="Montserrat" charset="0"/>
                <a:cs typeface="Montserrat" charset="0"/>
              </a:defRPr>
            </a:lvl1pPr>
          </a:lstStyle>
          <a:p>
            <a:r>
              <a:rPr lang="en-US" dirty="0"/>
              <a:t>Click to edit Master title style</a:t>
            </a:r>
          </a:p>
        </p:txBody>
      </p:sp>
      <p:sp>
        <p:nvSpPr>
          <p:cNvPr id="3" name="Content Placeholder 2"/>
          <p:cNvSpPr>
            <a:spLocks noGrp="1"/>
          </p:cNvSpPr>
          <p:nvPr>
            <p:ph idx="1"/>
          </p:nvPr>
        </p:nvSpPr>
        <p:spPr>
          <a:xfrm>
            <a:off x="838200" y="1389692"/>
            <a:ext cx="10515600" cy="4351337"/>
          </a:xfrm>
          <a:prstGeom prst="rect">
            <a:avLst/>
          </a:prstGeom>
        </p:spPr>
        <p:txBody>
          <a:bodyPr/>
          <a:lstStyle>
            <a:lvl1pPr>
              <a:spcAft>
                <a:spcPts val="844"/>
              </a:spcAft>
              <a:buClr>
                <a:srgbClr val="7FB13C"/>
              </a:buClr>
              <a:defRPr sz="2531">
                <a:solidFill>
                  <a:schemeClr val="tx1">
                    <a:lumMod val="75000"/>
                    <a:lumOff val="25000"/>
                  </a:schemeClr>
                </a:solidFill>
                <a:latin typeface="Montserrat" charset="0"/>
                <a:ea typeface="Montserrat" charset="0"/>
                <a:cs typeface="Montserrat" charset="0"/>
              </a:defRPr>
            </a:lvl1pPr>
            <a:lvl2pPr>
              <a:spcAft>
                <a:spcPts val="844"/>
              </a:spcAft>
              <a:buClr>
                <a:srgbClr val="7FB13C"/>
              </a:buClr>
              <a:defRPr sz="2249">
                <a:solidFill>
                  <a:schemeClr val="tx1">
                    <a:lumMod val="75000"/>
                    <a:lumOff val="25000"/>
                  </a:schemeClr>
                </a:solidFill>
                <a:latin typeface="Montserrat" charset="0"/>
                <a:ea typeface="Montserrat" charset="0"/>
                <a:cs typeface="Montserrat" charset="0"/>
              </a:defRPr>
            </a:lvl2pPr>
            <a:lvl3pPr>
              <a:spcAft>
                <a:spcPts val="844"/>
              </a:spcAft>
              <a:buClr>
                <a:srgbClr val="7FB13C"/>
              </a:buClr>
              <a:defRPr sz="1968">
                <a:solidFill>
                  <a:schemeClr val="tx1">
                    <a:lumMod val="75000"/>
                    <a:lumOff val="25000"/>
                  </a:schemeClr>
                </a:solidFill>
                <a:latin typeface="Montserrat" charset="0"/>
                <a:ea typeface="Montserrat" charset="0"/>
                <a:cs typeface="Montserrat" charset="0"/>
              </a:defRPr>
            </a:lvl3pPr>
            <a:lvl4pPr>
              <a:spcAft>
                <a:spcPts val="844"/>
              </a:spcAft>
              <a:buClr>
                <a:srgbClr val="7FB13C"/>
              </a:buClr>
              <a:defRPr sz="1687">
                <a:solidFill>
                  <a:schemeClr val="tx1">
                    <a:lumMod val="75000"/>
                    <a:lumOff val="25000"/>
                  </a:schemeClr>
                </a:solidFill>
                <a:latin typeface="Montserrat" charset="0"/>
                <a:ea typeface="Montserrat" charset="0"/>
                <a:cs typeface="Montserrat" charset="0"/>
              </a:defRPr>
            </a:lvl4pPr>
            <a:lvl5pPr>
              <a:spcAft>
                <a:spcPts val="844"/>
              </a:spcAft>
              <a:buClr>
                <a:srgbClr val="7FB13C"/>
              </a:buClr>
              <a:defRPr sz="1405">
                <a:solidFill>
                  <a:schemeClr val="tx1">
                    <a:lumMod val="75000"/>
                    <a:lumOff val="25000"/>
                  </a:schemeClr>
                </a:solidFill>
                <a:latin typeface="Montserrat" charset="0"/>
                <a:ea typeface="Montserrat" charset="0"/>
                <a:cs typeface="Montserra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userDrawn="1"/>
        </p:nvGrpSpPr>
        <p:grpSpPr>
          <a:xfrm>
            <a:off x="5477595" y="961468"/>
            <a:ext cx="1236812" cy="272153"/>
            <a:chOff x="303843" y="339718"/>
            <a:chExt cx="1436049" cy="421325"/>
          </a:xfrm>
        </p:grpSpPr>
        <p:sp>
          <p:nvSpPr>
            <p:cNvPr id="18" name="Oval 17"/>
            <p:cNvSpPr/>
            <p:nvPr/>
          </p:nvSpPr>
          <p:spPr>
            <a:xfrm>
              <a:off x="303843" y="341871"/>
              <a:ext cx="419172" cy="419172"/>
            </a:xfrm>
            <a:prstGeom prst="ellipse">
              <a:avLst/>
            </a:prstGeom>
            <a:solidFill>
              <a:srgbClr val="7FB1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sp>
          <p:nvSpPr>
            <p:cNvPr id="19" name="Oval 18"/>
            <p:cNvSpPr/>
            <p:nvPr/>
          </p:nvSpPr>
          <p:spPr>
            <a:xfrm>
              <a:off x="812281" y="340665"/>
              <a:ext cx="419172" cy="419172"/>
            </a:xfrm>
            <a:prstGeom prst="ellipse">
              <a:avLst/>
            </a:prstGeom>
            <a:solidFill>
              <a:srgbClr val="F1A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sp>
          <p:nvSpPr>
            <p:cNvPr id="20" name="Oval 19"/>
            <p:cNvSpPr/>
            <p:nvPr/>
          </p:nvSpPr>
          <p:spPr>
            <a:xfrm>
              <a:off x="1319773" y="339718"/>
              <a:ext cx="420119" cy="420119"/>
            </a:xfrm>
            <a:prstGeom prst="ellipse">
              <a:avLst/>
            </a:prstGeom>
            <a:solidFill>
              <a:srgbClr val="EB8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59" b="0" i="0" dirty="0">
                <a:latin typeface="Montserrat Regular" charset="0"/>
              </a:endParaRPr>
            </a:p>
          </p:txBody>
        </p:sp>
      </p:grpSp>
      <p:pic>
        <p:nvPicPr>
          <p:cNvPr id="10" name="Picture 9"/>
          <p:cNvPicPr>
            <a:picLocks noChangeAspect="1"/>
          </p:cNvPicPr>
          <p:nvPr userDrawn="1"/>
        </p:nvPicPr>
        <p:blipFill rotWithShape="1">
          <a:blip r:embed="rId2"/>
          <a:srcRect l="30112" t="19949"/>
          <a:stretch/>
        </p:blipFill>
        <p:spPr>
          <a:xfrm>
            <a:off x="-1" y="-21771"/>
            <a:ext cx="9238603" cy="6615270"/>
          </a:xfrm>
          <a:prstGeom prst="rect">
            <a:avLst/>
          </a:prstGeom>
        </p:spPr>
      </p:pic>
      <p:pic>
        <p:nvPicPr>
          <p:cNvPr id="13" name="Picture 12"/>
          <p:cNvPicPr>
            <a:picLocks noChangeAspect="1"/>
          </p:cNvPicPr>
          <p:nvPr userDrawn="1"/>
        </p:nvPicPr>
        <p:blipFill>
          <a:blip r:embed="rId3"/>
          <a:stretch>
            <a:fillRect/>
          </a:stretch>
        </p:blipFill>
        <p:spPr>
          <a:xfrm>
            <a:off x="10216604" y="6307089"/>
            <a:ext cx="1498661" cy="286411"/>
          </a:xfrm>
          <a:prstGeom prst="rect">
            <a:avLst/>
          </a:prstGeom>
        </p:spPr>
      </p:pic>
      <p:pic>
        <p:nvPicPr>
          <p:cNvPr id="14" name="Picture 13"/>
          <p:cNvPicPr>
            <a:picLocks noChangeAspect="1"/>
          </p:cNvPicPr>
          <p:nvPr userDrawn="1"/>
        </p:nvPicPr>
        <p:blipFill>
          <a:blip r:embed="rId4"/>
          <a:stretch>
            <a:fillRect/>
          </a:stretch>
        </p:blipFill>
        <p:spPr>
          <a:xfrm>
            <a:off x="244172" y="5986596"/>
            <a:ext cx="2045737" cy="927401"/>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8447" y="6211557"/>
            <a:ext cx="2095106" cy="542191"/>
          </a:xfrm>
          <a:prstGeom prst="rect">
            <a:avLst/>
          </a:prstGeom>
        </p:spPr>
      </p:pic>
    </p:spTree>
    <p:extLst>
      <p:ext uri="{BB962C8B-B14F-4D97-AF65-F5344CB8AC3E}">
        <p14:creationId xmlns:p14="http://schemas.microsoft.com/office/powerpoint/2010/main" val="72677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rgbClr val="006A96"/>
        </a:solid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0" y="2"/>
            <a:ext cx="12192000" cy="961465"/>
          </a:xfrm>
          <a:prstGeom prst="rect">
            <a:avLst/>
          </a:prstGeom>
          <a:noFill/>
          <a:ln>
            <a:noFill/>
          </a:ln>
          <a:effectLst>
            <a:outerShdw blurRad="50800" dist="50800" dir="5400000" algn="ctr" rotWithShape="0">
              <a:srgbClr val="000000">
                <a:alpha val="20000"/>
              </a:srgbClr>
            </a:outerShdw>
          </a:effectLst>
        </p:spPr>
        <p:txBody>
          <a:bodyPr spcFirstLastPara="1" wrap="square" lIns="91425" tIns="45700" rIns="91425" bIns="45700" anchor="ctr" anchorCtr="0"/>
          <a:lstStyle>
            <a:lvl1pPr marR="0" lvl="0" algn="ctr" rtl="0">
              <a:lnSpc>
                <a:spcPct val="90000"/>
              </a:lnSpc>
              <a:spcBef>
                <a:spcPts val="0"/>
              </a:spcBef>
              <a:spcAft>
                <a:spcPts val="0"/>
              </a:spcAft>
              <a:buClr>
                <a:srgbClr val="0091D4"/>
              </a:buClr>
              <a:buSzPts val="3374"/>
              <a:buFont typeface="Montserrat"/>
              <a:buNone/>
              <a:defRPr sz="3373" b="1" i="0" u="none" strike="noStrike" cap="none">
                <a:solidFill>
                  <a:srgbClr val="0091D4"/>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61" name="Google Shape;61;p9"/>
          <p:cNvGrpSpPr/>
          <p:nvPr/>
        </p:nvGrpSpPr>
        <p:grpSpPr>
          <a:xfrm>
            <a:off x="5477597" y="961468"/>
            <a:ext cx="1236812" cy="272153"/>
            <a:chOff x="303843" y="339718"/>
            <a:chExt cx="1436049" cy="421325"/>
          </a:xfrm>
        </p:grpSpPr>
        <p:sp>
          <p:nvSpPr>
            <p:cNvPr id="62" name="Google Shape;62;p9"/>
            <p:cNvSpPr/>
            <p:nvPr/>
          </p:nvSpPr>
          <p:spPr>
            <a:xfrm>
              <a:off x="303843" y="341871"/>
              <a:ext cx="419172" cy="419172"/>
            </a:xfrm>
            <a:prstGeom prst="ellipse">
              <a:avLst/>
            </a:prstGeom>
            <a:solidFill>
              <a:srgbClr val="7FB1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57" b="0" i="0" u="none" strike="noStrike" cap="none">
                <a:solidFill>
                  <a:schemeClr val="lt1"/>
                </a:solidFill>
                <a:latin typeface="Montserrat"/>
                <a:ea typeface="Montserrat"/>
                <a:cs typeface="Montserrat"/>
                <a:sym typeface="Montserrat"/>
              </a:endParaRPr>
            </a:p>
          </p:txBody>
        </p:sp>
        <p:sp>
          <p:nvSpPr>
            <p:cNvPr id="63" name="Google Shape;63;p9"/>
            <p:cNvSpPr/>
            <p:nvPr/>
          </p:nvSpPr>
          <p:spPr>
            <a:xfrm>
              <a:off x="812281" y="340665"/>
              <a:ext cx="419172" cy="419172"/>
            </a:xfrm>
            <a:prstGeom prst="ellipse">
              <a:avLst/>
            </a:prstGeom>
            <a:solidFill>
              <a:srgbClr val="F1A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57" b="0" i="0" u="none" strike="noStrike" cap="none">
                <a:solidFill>
                  <a:schemeClr val="lt1"/>
                </a:solidFill>
                <a:latin typeface="Montserrat"/>
                <a:ea typeface="Montserrat"/>
                <a:cs typeface="Montserrat"/>
                <a:sym typeface="Montserrat"/>
              </a:endParaRPr>
            </a:p>
          </p:txBody>
        </p:sp>
        <p:sp>
          <p:nvSpPr>
            <p:cNvPr id="64" name="Google Shape;64;p9"/>
            <p:cNvSpPr/>
            <p:nvPr/>
          </p:nvSpPr>
          <p:spPr>
            <a:xfrm>
              <a:off x="1319773" y="339718"/>
              <a:ext cx="420119" cy="420119"/>
            </a:xfrm>
            <a:prstGeom prst="ellipse">
              <a:avLst/>
            </a:prstGeom>
            <a:solidFill>
              <a:srgbClr val="EB84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57" b="0" i="0" u="none" strike="noStrike" cap="none">
                <a:solidFill>
                  <a:schemeClr val="lt1"/>
                </a:solidFill>
                <a:latin typeface="Montserrat"/>
                <a:ea typeface="Montserrat"/>
                <a:cs typeface="Montserrat"/>
                <a:sym typeface="Montserrat"/>
              </a:endParaRPr>
            </a:p>
          </p:txBody>
        </p:sp>
      </p:grpSp>
      <p:pic>
        <p:nvPicPr>
          <p:cNvPr id="9" name="Picture 8"/>
          <p:cNvPicPr>
            <a:picLocks noChangeAspect="1"/>
          </p:cNvPicPr>
          <p:nvPr userDrawn="1"/>
        </p:nvPicPr>
        <p:blipFill rotWithShape="1">
          <a:blip r:embed="rId2"/>
          <a:srcRect l="30112" t="19949"/>
          <a:stretch/>
        </p:blipFill>
        <p:spPr>
          <a:xfrm>
            <a:off x="-1" y="-21771"/>
            <a:ext cx="9238603" cy="661527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8447" y="6211557"/>
            <a:ext cx="2095106" cy="542191"/>
          </a:xfrm>
          <a:prstGeom prst="rect">
            <a:avLst/>
          </a:prstGeom>
        </p:spPr>
      </p:pic>
      <p:pic>
        <p:nvPicPr>
          <p:cNvPr id="11" name="Picture 10"/>
          <p:cNvPicPr>
            <a:picLocks noChangeAspect="1"/>
          </p:cNvPicPr>
          <p:nvPr userDrawn="1"/>
        </p:nvPicPr>
        <p:blipFill>
          <a:blip r:embed="rId4"/>
          <a:stretch>
            <a:fillRect/>
          </a:stretch>
        </p:blipFill>
        <p:spPr>
          <a:xfrm>
            <a:off x="10216604" y="6307089"/>
            <a:ext cx="1498661" cy="286411"/>
          </a:xfrm>
          <a:prstGeom prst="rect">
            <a:avLst/>
          </a:prstGeom>
        </p:spPr>
      </p:pic>
      <p:pic>
        <p:nvPicPr>
          <p:cNvPr id="12" name="Picture 11"/>
          <p:cNvPicPr>
            <a:picLocks noChangeAspect="1"/>
          </p:cNvPicPr>
          <p:nvPr userDrawn="1"/>
        </p:nvPicPr>
        <p:blipFill>
          <a:blip r:embed="rId5"/>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15586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448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86" r:id="rId5"/>
    <p:sldLayoutId id="2147483687" r:id="rId6"/>
    <p:sldLayoutId id="2147483688" r:id="rId7"/>
    <p:sldLayoutId id="2147483689" r:id="rId8"/>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mazon.com/Problem-Solvers-Toolkit-Surprisingly-Simple-Journey-ebook/dp/B07D9X7V4Z/ref=sr_1_1?ie=UTF8&amp;qid=1531934347&amp;sr=8-1&amp;keywords=the+problem-solver's+toolkit+book"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goleansixsigma.com/category/podcas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216603" y="6307089"/>
            <a:ext cx="1498660" cy="286411"/>
          </a:xfrm>
          <a:prstGeom prst="rect">
            <a:avLst/>
          </a:prstGeom>
        </p:spPr>
      </p:pic>
      <p:pic>
        <p:nvPicPr>
          <p:cNvPr id="8" name="Picture 7"/>
          <p:cNvPicPr>
            <a:picLocks noChangeAspect="1"/>
          </p:cNvPicPr>
          <p:nvPr/>
        </p:nvPicPr>
        <p:blipFill>
          <a:blip r:embed="rId3"/>
          <a:stretch>
            <a:fillRect/>
          </a:stretch>
        </p:blipFill>
        <p:spPr>
          <a:xfrm>
            <a:off x="244172" y="5986596"/>
            <a:ext cx="2045737" cy="927401"/>
          </a:xfrm>
          <a:prstGeom prst="rect">
            <a:avLst/>
          </a:prstGeom>
        </p:spPr>
      </p:pic>
      <p:sp>
        <p:nvSpPr>
          <p:cNvPr id="9" name="Text Placeholder 2"/>
          <p:cNvSpPr txBox="1">
            <a:spLocks/>
          </p:cNvSpPr>
          <p:nvPr/>
        </p:nvSpPr>
        <p:spPr>
          <a:xfrm>
            <a:off x="435428" y="1159154"/>
            <a:ext cx="11113585" cy="117413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lgn="r">
              <a:buNone/>
            </a:pPr>
            <a:r>
              <a:rPr lang="en-US" sz="5400" b="1" dirty="0">
                <a:solidFill>
                  <a:srgbClr val="006A96"/>
                </a:solidFill>
              </a:rPr>
              <a:t>The Role of </a:t>
            </a:r>
            <a:r>
              <a:rPr lang="en-US" sz="5400" b="1" dirty="0" smtClean="0">
                <a:solidFill>
                  <a:srgbClr val="006A96"/>
                </a:solidFill>
              </a:rPr>
              <a:t>Leaders</a:t>
            </a:r>
            <a:br>
              <a:rPr lang="en-US" sz="5400" b="1" dirty="0" smtClean="0">
                <a:solidFill>
                  <a:srgbClr val="006A96"/>
                </a:solidFill>
              </a:rPr>
            </a:br>
            <a:r>
              <a:rPr lang="en-US" sz="4000" b="1" dirty="0" smtClean="0">
                <a:solidFill>
                  <a:srgbClr val="006A96"/>
                </a:solidFill>
              </a:rPr>
              <a:t>In </a:t>
            </a:r>
            <a:r>
              <a:rPr lang="en-US" sz="4000" b="1" dirty="0">
                <a:solidFill>
                  <a:srgbClr val="006A96"/>
                </a:solidFill>
              </a:rPr>
              <a:t>Building a </a:t>
            </a:r>
            <a:r>
              <a:rPr lang="en-US" sz="4000" b="1" dirty="0" smtClean="0">
                <a:solidFill>
                  <a:srgbClr val="006A96"/>
                </a:solidFill>
              </a:rPr>
              <a:t>Continuous Improvement </a:t>
            </a:r>
            <a:r>
              <a:rPr lang="en-US" sz="4000" b="1" dirty="0">
                <a:solidFill>
                  <a:srgbClr val="006A96"/>
                </a:solidFill>
              </a:rPr>
              <a:t>Culture</a:t>
            </a:r>
            <a:endParaRPr lang="en-US" sz="4000" b="1" dirty="0" smtClean="0">
              <a:solidFill>
                <a:srgbClr val="006A96"/>
              </a:solidFill>
            </a:endParaRPr>
          </a:p>
          <a:p>
            <a:pPr marL="152396" indent="0">
              <a:buFont typeface="Arial" panose="020B0604020202020204" pitchFamily="34" charset="0"/>
              <a:buNone/>
            </a:pPr>
            <a:endParaRPr lang="en-US" b="1" dirty="0" smtClean="0">
              <a:solidFill>
                <a:srgbClr val="006A96"/>
              </a:solidFill>
            </a:endParaRPr>
          </a:p>
          <a:p>
            <a:pPr marL="152396" indent="0">
              <a:buFont typeface="Arial" panose="020B0604020202020204" pitchFamily="34" charset="0"/>
              <a:buNone/>
            </a:pPr>
            <a:endParaRPr lang="en-US" b="1" dirty="0" smtClean="0">
              <a:solidFill>
                <a:srgbClr val="006A96"/>
              </a:solidFill>
            </a:endParaRPr>
          </a:p>
          <a:p>
            <a:pPr marL="152396" indent="0">
              <a:buFont typeface="Arial" panose="020B0604020202020204" pitchFamily="34" charset="0"/>
              <a:buNone/>
            </a:pPr>
            <a:endParaRPr lang="en-US" b="1" dirty="0">
              <a:solidFill>
                <a:srgbClr val="006A96"/>
              </a:solidFill>
            </a:endParaRPr>
          </a:p>
          <a:p>
            <a:pPr marL="152396" indent="0">
              <a:buFont typeface="Arial" panose="020B0604020202020204" pitchFamily="34" charset="0"/>
              <a:buNone/>
            </a:pPr>
            <a:endParaRPr lang="en-US" sz="4000" b="1" dirty="0" smtClean="0">
              <a:solidFill>
                <a:srgbClr val="006A96"/>
              </a:solidFill>
            </a:endParaRPr>
          </a:p>
          <a:p>
            <a:pPr marL="152396" indent="0">
              <a:buNone/>
            </a:pPr>
            <a:r>
              <a:rPr lang="en-US" b="1" dirty="0">
                <a:solidFill>
                  <a:srgbClr val="006A96"/>
                </a:solidFill>
              </a:rPr>
              <a:t>Tracy O'Rourke, </a:t>
            </a:r>
            <a:r>
              <a:rPr lang="en-US" sz="2400" dirty="0">
                <a:solidFill>
                  <a:srgbClr val="006A96"/>
                </a:solidFill>
              </a:rPr>
              <a:t>Managing Partner, GoLeanSixSigma.com; </a:t>
            </a:r>
            <a:r>
              <a:rPr lang="en-US" sz="2400" dirty="0" smtClean="0">
                <a:solidFill>
                  <a:srgbClr val="006A96"/>
                </a:solidFill>
              </a:rPr>
              <a:t/>
            </a:r>
            <a:br>
              <a:rPr lang="en-US" sz="2400" dirty="0" smtClean="0">
                <a:solidFill>
                  <a:srgbClr val="006A96"/>
                </a:solidFill>
              </a:rPr>
            </a:br>
            <a:r>
              <a:rPr lang="en-US" sz="2400" dirty="0" smtClean="0">
                <a:solidFill>
                  <a:srgbClr val="006A96"/>
                </a:solidFill>
              </a:rPr>
              <a:t>Lean </a:t>
            </a:r>
            <a:r>
              <a:rPr lang="en-US" sz="2400" dirty="0">
                <a:solidFill>
                  <a:srgbClr val="006A96"/>
                </a:solidFill>
              </a:rPr>
              <a:t>Six Sigma Green Belt Instructor, UC San Diego Extension</a:t>
            </a:r>
          </a:p>
        </p:txBody>
      </p:sp>
      <p:pic>
        <p:nvPicPr>
          <p:cNvPr id="8194" name="Picture 2" descr="Tracy O’Rourk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00" y="3320877"/>
            <a:ext cx="1379885" cy="137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8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FE8665-E203-9A42-B7ED-B8991A35A5FC}"/>
              </a:ext>
            </a:extLst>
          </p:cNvPr>
          <p:cNvSpPr>
            <a:spLocks noGrp="1"/>
          </p:cNvSpPr>
          <p:nvPr>
            <p:ph type="title"/>
          </p:nvPr>
        </p:nvSpPr>
        <p:spPr/>
        <p:txBody>
          <a:bodyPr/>
          <a:lstStyle/>
          <a:p>
            <a:r>
              <a:rPr lang="en-US" sz="2812" dirty="0">
                <a:solidFill>
                  <a:schemeClr val="bg1"/>
                </a:solidFill>
              </a:rPr>
              <a:t>Questions to Ask: Customer-Focused Results</a:t>
            </a:r>
          </a:p>
        </p:txBody>
      </p:sp>
      <p:sp>
        <p:nvSpPr>
          <p:cNvPr id="3" name="Content Placeholder 2">
            <a:extLst>
              <a:ext uri="{FF2B5EF4-FFF2-40B4-BE49-F238E27FC236}">
                <a16:creationId xmlns="" xmlns:a16="http://schemas.microsoft.com/office/drawing/2014/main" id="{C0830E43-66D9-4548-8765-F96A445B5141}"/>
              </a:ext>
            </a:extLst>
          </p:cNvPr>
          <p:cNvSpPr>
            <a:spLocks noGrp="1"/>
          </p:cNvSpPr>
          <p:nvPr>
            <p:ph idx="1"/>
          </p:nvPr>
        </p:nvSpPr>
        <p:spPr>
          <a:xfrm>
            <a:off x="2190098" y="1669795"/>
            <a:ext cx="8080600" cy="4780501"/>
          </a:xfrm>
        </p:spPr>
        <p:txBody>
          <a:bodyPr/>
          <a:lstStyle/>
          <a:p>
            <a:pPr marL="321373" indent="-321373">
              <a:buFont typeface="+mj-lt"/>
              <a:buAutoNum type="arabicPeriod"/>
            </a:pPr>
            <a:r>
              <a:rPr lang="en-US" dirty="0">
                <a:solidFill>
                  <a:schemeClr val="bg1"/>
                </a:solidFill>
              </a:rPr>
              <a:t>Who are our customers by process? </a:t>
            </a:r>
          </a:p>
          <a:p>
            <a:pPr marL="321373" indent="-321373">
              <a:buFont typeface="+mj-lt"/>
              <a:buAutoNum type="arabicPeriod"/>
            </a:pPr>
            <a:r>
              <a:rPr lang="en-US" dirty="0">
                <a:solidFill>
                  <a:schemeClr val="bg1"/>
                </a:solidFill>
              </a:rPr>
              <a:t>How can we better understand what our customers care about? </a:t>
            </a:r>
          </a:p>
          <a:p>
            <a:pPr marL="321373" indent="-321373">
              <a:buFont typeface="+mj-lt"/>
              <a:buAutoNum type="arabicPeriod"/>
            </a:pPr>
            <a:r>
              <a:rPr lang="en-US" dirty="0">
                <a:solidFill>
                  <a:schemeClr val="bg1"/>
                </a:solidFill>
              </a:rPr>
              <a:t>How will we measure what customers care about? </a:t>
            </a:r>
          </a:p>
          <a:p>
            <a:pPr marL="321373" indent="-321373">
              <a:buFont typeface="+mj-lt"/>
              <a:buAutoNum type="arabicPeriod"/>
            </a:pPr>
            <a:r>
              <a:rPr lang="en-US" dirty="0">
                <a:solidFill>
                  <a:schemeClr val="bg1"/>
                </a:solidFill>
              </a:rPr>
              <a:t>How and when will we assess our performance against what customers care about? </a:t>
            </a:r>
          </a:p>
          <a:p>
            <a:pPr marL="321373" indent="-321373">
              <a:buFont typeface="+mj-lt"/>
              <a:buAutoNum type="arabicPeriod"/>
            </a:pPr>
            <a:r>
              <a:rPr lang="en-US" dirty="0">
                <a:solidFill>
                  <a:schemeClr val="bg1"/>
                </a:solidFill>
              </a:rPr>
              <a:t>What customer-focused process</a:t>
            </a:r>
            <a:br>
              <a:rPr lang="en-US" dirty="0">
                <a:solidFill>
                  <a:schemeClr val="bg1"/>
                </a:solidFill>
              </a:rPr>
            </a:br>
            <a:r>
              <a:rPr lang="en-US" dirty="0">
                <a:solidFill>
                  <a:schemeClr val="bg1"/>
                </a:solidFill>
              </a:rPr>
              <a:t>improvements will we address?</a:t>
            </a:r>
          </a:p>
        </p:txBody>
      </p:sp>
      <p:sp>
        <p:nvSpPr>
          <p:cNvPr id="4" name="Oval 3">
            <a:extLst>
              <a:ext uri="{FF2B5EF4-FFF2-40B4-BE49-F238E27FC236}">
                <a16:creationId xmlns="" xmlns:a16="http://schemas.microsoft.com/office/drawing/2014/main" id="{D23AB508-387E-604D-AD91-DEB373E308B6}"/>
              </a:ext>
            </a:extLst>
          </p:cNvPr>
          <p:cNvSpPr/>
          <p:nvPr/>
        </p:nvSpPr>
        <p:spPr>
          <a:xfrm>
            <a:off x="10306379" y="6113692"/>
            <a:ext cx="1142419" cy="112997"/>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5" name="Picture 4">
            <a:extLst>
              <a:ext uri="{FF2B5EF4-FFF2-40B4-BE49-F238E27FC236}">
                <a16:creationId xmlns="" xmlns:a16="http://schemas.microsoft.com/office/drawing/2014/main" id="{D5458A20-DB6D-F443-AFA4-0E0CA9FAF610}"/>
              </a:ext>
            </a:extLst>
          </p:cNvPr>
          <p:cNvPicPr>
            <a:picLocks noChangeAspect="1"/>
          </p:cNvPicPr>
          <p:nvPr/>
        </p:nvPicPr>
        <p:blipFill>
          <a:blip r:embed="rId2"/>
          <a:stretch>
            <a:fillRect/>
          </a:stretch>
        </p:blipFill>
        <p:spPr>
          <a:xfrm>
            <a:off x="10235016" y="3670692"/>
            <a:ext cx="1401505" cy="2499499"/>
          </a:xfrm>
          <a:prstGeom prst="rect">
            <a:avLst/>
          </a:prstGeom>
        </p:spPr>
      </p:pic>
      <p:pic>
        <p:nvPicPr>
          <p:cNvPr id="8" name="Picture 7"/>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167720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97A830CA-743B-F04C-8439-8C0147D79283}"/>
              </a:ext>
            </a:extLst>
          </p:cNvPr>
          <p:cNvSpPr>
            <a:spLocks noGrp="1"/>
          </p:cNvSpPr>
          <p:nvPr>
            <p:ph type="title"/>
          </p:nvPr>
        </p:nvSpPr>
        <p:spPr/>
        <p:txBody>
          <a:bodyPr/>
          <a:lstStyle/>
          <a:p>
            <a:r>
              <a:rPr lang="en-US" altLang="en-US" sz="3399" dirty="0">
                <a:solidFill>
                  <a:schemeClr val="bg1"/>
                </a:solidFill>
                <a:ea typeface="ＭＳ Ｐゴシック" panose="020B0600070205080204" pitchFamily="34" charset="-128"/>
              </a:rPr>
              <a:t>Each Floor Connects to Key Principles</a:t>
            </a:r>
          </a:p>
        </p:txBody>
      </p:sp>
      <p:pic>
        <p:nvPicPr>
          <p:cNvPr id="5" name="Picture 4">
            <a:extLst>
              <a:ext uri="{FF2B5EF4-FFF2-40B4-BE49-F238E27FC236}">
                <a16:creationId xmlns="" xmlns:a16="http://schemas.microsoft.com/office/drawing/2014/main" id="{8FA0B0A2-9805-8841-B0C1-187394F3D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sp>
        <p:nvSpPr>
          <p:cNvPr id="6" name="TextBox 5">
            <a:extLst>
              <a:ext uri="{FF2B5EF4-FFF2-40B4-BE49-F238E27FC236}">
                <a16:creationId xmlns="" xmlns:a16="http://schemas.microsoft.com/office/drawing/2014/main" id="{D1561ED2-166D-AC48-BA97-81F1771E3485}"/>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to us.</a:t>
            </a:r>
          </a:p>
        </p:txBody>
      </p:sp>
      <p:sp>
        <p:nvSpPr>
          <p:cNvPr id="7" name="TextBox 6">
            <a:extLst>
              <a:ext uri="{FF2B5EF4-FFF2-40B4-BE49-F238E27FC236}">
                <a16:creationId xmlns="" xmlns:a16="http://schemas.microsoft.com/office/drawing/2014/main" id="{1A2FE88E-B6D2-C941-A178-31ECA62906FC}"/>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0091D4"/>
                </a:solidFill>
                <a:latin typeface="Montserrat" pitchFamily="2" charset="77"/>
                <a:cs typeface="ＭＳ Ｐゴシック" panose="020B0600070205080204" pitchFamily="34" charset="-128"/>
              </a:rPr>
              <a:t>We align around a common purpose.</a:t>
            </a:r>
          </a:p>
        </p:txBody>
      </p:sp>
      <p:sp>
        <p:nvSpPr>
          <p:cNvPr id="8" name="TextBox 7">
            <a:extLst>
              <a:ext uri="{FF2B5EF4-FFF2-40B4-BE49-F238E27FC236}">
                <a16:creationId xmlns="" xmlns:a16="http://schemas.microsoft.com/office/drawing/2014/main" id="{23D590F6-D210-AB4C-93F0-FDE73826A08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We can always</a:t>
            </a:r>
            <a:br>
              <a:rPr lang="en-US" altLang="en-US" sz="1687" b="1" dirty="0">
                <a:solidFill>
                  <a:schemeClr val="bg1">
                    <a:lumMod val="75000"/>
                  </a:schemeClr>
                </a:solidFill>
                <a:latin typeface="Montserrat" pitchFamily="2" charset="77"/>
                <a:cs typeface="ＭＳ Ｐゴシック" panose="020B0600070205080204" pitchFamily="34" charset="-128"/>
              </a:rPr>
            </a:br>
            <a:r>
              <a:rPr lang="en-US" altLang="en-US" sz="1687" b="1" dirty="0">
                <a:solidFill>
                  <a:schemeClr val="bg1">
                    <a:lumMod val="75000"/>
                  </a:schemeClr>
                </a:solidFill>
                <a:latin typeface="Montserrat" pitchFamily="2" charset="77"/>
                <a:cs typeface="ＭＳ Ｐゴシック" panose="020B0600070205080204" pitchFamily="34" charset="-128"/>
              </a:rPr>
              <a:t>do better.</a:t>
            </a:r>
          </a:p>
        </p:txBody>
      </p:sp>
      <p:sp>
        <p:nvSpPr>
          <p:cNvPr id="9" name="TextBox 8">
            <a:extLst>
              <a:ext uri="{FF2B5EF4-FFF2-40B4-BE49-F238E27FC236}">
                <a16:creationId xmlns="" xmlns:a16="http://schemas.microsoft.com/office/drawing/2014/main" id="{A03F48B1-AA42-144A-BE57-990E67802A28}"/>
              </a:ext>
            </a:extLst>
          </p:cNvPr>
          <p:cNvSpPr txBox="1">
            <a:spLocks noChangeArrowheads="1"/>
          </p:cNvSpPr>
          <p:nvPr/>
        </p:nvSpPr>
        <p:spPr bwMode="auto">
          <a:xfrm>
            <a:off x="7922909" y="5381645"/>
            <a:ext cx="2459135" cy="8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Lead with humility and respect every individual</a:t>
            </a:r>
          </a:p>
        </p:txBody>
      </p:sp>
      <p:sp>
        <p:nvSpPr>
          <p:cNvPr id="10" name="Right Arrow 9">
            <a:extLst>
              <a:ext uri="{FF2B5EF4-FFF2-40B4-BE49-F238E27FC236}">
                <a16:creationId xmlns="" xmlns:a16="http://schemas.microsoft.com/office/drawing/2014/main" id="{232CA244-761C-E942-B311-A59B40B7BEB2}"/>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1" name="Right Arrow 10">
            <a:extLst>
              <a:ext uri="{FF2B5EF4-FFF2-40B4-BE49-F238E27FC236}">
                <a16:creationId xmlns="" xmlns:a16="http://schemas.microsoft.com/office/drawing/2014/main" id="{D945CB96-1DC2-0341-BB5D-BEE4C2D4A0F5}"/>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2" name="Right Arrow 11">
            <a:extLst>
              <a:ext uri="{FF2B5EF4-FFF2-40B4-BE49-F238E27FC236}">
                <a16:creationId xmlns="" xmlns:a16="http://schemas.microsoft.com/office/drawing/2014/main" id="{DE1D15DA-5EE1-BC44-8E8D-B7DC1D6DF4BE}"/>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3" name="Right Arrow 12">
            <a:extLst>
              <a:ext uri="{FF2B5EF4-FFF2-40B4-BE49-F238E27FC236}">
                <a16:creationId xmlns="" xmlns:a16="http://schemas.microsoft.com/office/drawing/2014/main" id="{CBDB473A-F4BE-EE47-9214-48C66A4F0F3D}"/>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pic>
        <p:nvPicPr>
          <p:cNvPr id="15" name="Picture 14"/>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7251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6ECDD49-C6AA-904A-9198-7589EE239914}"/>
              </a:ext>
            </a:extLst>
          </p:cNvPr>
          <p:cNvPicPr>
            <a:picLocks noChangeAspect="1"/>
          </p:cNvPicPr>
          <p:nvPr/>
        </p:nvPicPr>
        <p:blipFill rotWithShape="1">
          <a:blip r:embed="rId3"/>
          <a:srcRect t="13284" b="11791"/>
          <a:stretch/>
        </p:blipFill>
        <p:spPr>
          <a:xfrm>
            <a:off x="0" y="0"/>
            <a:ext cx="12185063" cy="6851176"/>
          </a:xfrm>
          <a:prstGeom prst="rect">
            <a:avLst/>
          </a:prstGeom>
        </p:spPr>
      </p:pic>
      <p:sp>
        <p:nvSpPr>
          <p:cNvPr id="46081" name="Title 1">
            <a:extLst>
              <a:ext uri="{FF2B5EF4-FFF2-40B4-BE49-F238E27FC236}">
                <a16:creationId xmlns="" xmlns:a16="http://schemas.microsoft.com/office/drawing/2014/main" id="{FDEEC0B0-2678-2C41-9CDB-B99365188054}"/>
              </a:ext>
            </a:extLst>
          </p:cNvPr>
          <p:cNvSpPr>
            <a:spLocks noGrp="1"/>
          </p:cNvSpPr>
          <p:nvPr>
            <p:ph type="title"/>
          </p:nvPr>
        </p:nvSpPr>
        <p:spPr>
          <a:xfrm>
            <a:off x="1526047" y="207420"/>
            <a:ext cx="9139909" cy="1820864"/>
          </a:xfrm>
        </p:spPr>
        <p:txBody>
          <a:bodyPr/>
          <a:lstStyle/>
          <a:p>
            <a:r>
              <a:rPr lang="en-US" altLang="en-US" dirty="0">
                <a:solidFill>
                  <a:schemeClr val="bg1"/>
                </a:solidFill>
                <a:ea typeface="ＭＳ Ｐゴシック" panose="020B0600070205080204" pitchFamily="34" charset="-128"/>
              </a:rPr>
              <a:t>Enterprise Alignment:</a:t>
            </a:r>
            <a:br>
              <a:rPr lang="en-US" altLang="en-US" dirty="0">
                <a:solidFill>
                  <a:schemeClr val="bg1"/>
                </a:solidFill>
                <a:ea typeface="ＭＳ Ｐゴシック" panose="020B0600070205080204" pitchFamily="34" charset="-128"/>
              </a:rPr>
            </a:br>
            <a:r>
              <a:rPr lang="en-US" altLang="en-US" dirty="0">
                <a:solidFill>
                  <a:schemeClr val="bg1"/>
                </a:solidFill>
                <a:ea typeface="ＭＳ Ｐゴシック" panose="020B0600070205080204" pitchFamily="34" charset="-128"/>
              </a:rPr>
              <a:t> </a:t>
            </a:r>
          </a:p>
        </p:txBody>
      </p:sp>
      <p:sp>
        <p:nvSpPr>
          <p:cNvPr id="7" name="Title 1">
            <a:extLst>
              <a:ext uri="{FF2B5EF4-FFF2-40B4-BE49-F238E27FC236}">
                <a16:creationId xmlns="" xmlns:a16="http://schemas.microsoft.com/office/drawing/2014/main" id="{0A53FCFE-BC4B-F849-AA52-CC5DE5A1C2A2}"/>
              </a:ext>
            </a:extLst>
          </p:cNvPr>
          <p:cNvSpPr txBox="1">
            <a:spLocks/>
          </p:cNvSpPr>
          <p:nvPr/>
        </p:nvSpPr>
        <p:spPr>
          <a:xfrm>
            <a:off x="1526047" y="705644"/>
            <a:ext cx="9139909" cy="1820864"/>
          </a:xfrm>
          <a:prstGeom prst="rect">
            <a:avLst/>
          </a:prstGeom>
          <a:effectLst>
            <a:outerShdw blurRad="50800" dist="50800" dir="5400000" algn="ctr" rotWithShape="0">
              <a:srgbClr val="000000">
                <a:alpha val="20000"/>
              </a:srgbClr>
            </a:outerShdw>
          </a:effectLst>
        </p:spPr>
        <p:txBody>
          <a:bodyPr anchor="ctr"/>
          <a:lstStyle>
            <a:lvl1pPr algn="ctr" defTabSz="1300277" rtl="0" eaLnBrk="1" latinLnBrk="0" hangingPunct="1">
              <a:lnSpc>
                <a:spcPct val="90000"/>
              </a:lnSpc>
              <a:spcBef>
                <a:spcPct val="0"/>
              </a:spcBef>
              <a:buNone/>
              <a:defRPr sz="4800" b="1" kern="1200">
                <a:solidFill>
                  <a:srgbClr val="0091D4"/>
                </a:solidFill>
                <a:latin typeface="Montserrat" charset="0"/>
                <a:ea typeface="Montserrat" charset="0"/>
                <a:cs typeface="Montserrat" charset="0"/>
              </a:defRPr>
            </a:lvl1pPr>
          </a:lstStyle>
          <a:p>
            <a:r>
              <a:rPr lang="en-US" altLang="en-US" sz="3375" dirty="0">
                <a:solidFill>
                  <a:schemeClr val="bg1"/>
                </a:solidFill>
                <a:ea typeface="ＭＳ Ｐゴシック" panose="020B0600070205080204" pitchFamily="34" charset="-128"/>
              </a:rPr>
              <a:t/>
            </a:r>
            <a:br>
              <a:rPr lang="en-US" altLang="en-US" sz="3375" dirty="0">
                <a:solidFill>
                  <a:schemeClr val="bg1"/>
                </a:solidFill>
                <a:ea typeface="ＭＳ Ｐゴシック" panose="020B0600070205080204" pitchFamily="34" charset="-128"/>
              </a:rPr>
            </a:br>
            <a:r>
              <a:rPr lang="en-US" altLang="en-US" sz="3375" dirty="0">
                <a:solidFill>
                  <a:schemeClr val="bg1"/>
                </a:solidFill>
                <a:ea typeface="ＭＳ Ｐゴシック" panose="020B0600070205080204" pitchFamily="34" charset="-128"/>
              </a:rPr>
              <a:t> </a:t>
            </a:r>
            <a:br>
              <a:rPr lang="en-US" altLang="en-US" sz="3375" dirty="0">
                <a:solidFill>
                  <a:schemeClr val="bg1"/>
                </a:solidFill>
                <a:ea typeface="ＭＳ Ｐゴシック" panose="020B0600070205080204" pitchFamily="34" charset="-128"/>
              </a:rPr>
            </a:br>
            <a:r>
              <a:rPr lang="en-US" altLang="en-US" sz="3375" dirty="0">
                <a:solidFill>
                  <a:schemeClr val="bg1"/>
                </a:solidFill>
                <a:ea typeface="ＭＳ Ｐゴシック" panose="020B0600070205080204" pitchFamily="34" charset="-128"/>
              </a:rPr>
              <a:t>What is it like to drive in the fog?</a:t>
            </a:r>
          </a:p>
        </p:txBody>
      </p:sp>
      <p:pic>
        <p:nvPicPr>
          <p:cNvPr id="8" name="Picture 7"/>
          <p:cNvPicPr>
            <a:picLocks noChangeAspect="1"/>
          </p:cNvPicPr>
          <p:nvPr/>
        </p:nvPicPr>
        <p:blipFill>
          <a:blip r:embed="rId4"/>
          <a:stretch>
            <a:fillRect/>
          </a:stretch>
        </p:blipFill>
        <p:spPr>
          <a:xfrm>
            <a:off x="244172" y="5986596"/>
            <a:ext cx="2045737" cy="927401"/>
          </a:xfrm>
          <a:prstGeom prst="rect">
            <a:avLst/>
          </a:prstGeom>
        </p:spPr>
      </p:pic>
      <p:pic>
        <p:nvPicPr>
          <p:cNvPr id="9" name="Picture 8"/>
          <p:cNvPicPr>
            <a:picLocks noChangeAspect="1"/>
          </p:cNvPicPr>
          <p:nvPr/>
        </p:nvPicPr>
        <p:blipFill>
          <a:blip r:embed="rId5"/>
          <a:stretch>
            <a:fillRect/>
          </a:stretch>
        </p:blipFill>
        <p:spPr>
          <a:xfrm>
            <a:off x="10216604" y="6307089"/>
            <a:ext cx="1498661" cy="28641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5108" y="6292981"/>
            <a:ext cx="2021782" cy="378445"/>
          </a:xfrm>
          <a:prstGeom prst="rect">
            <a:avLst/>
          </a:prstGeom>
        </p:spPr>
      </p:pic>
    </p:spTree>
    <p:extLst>
      <p:ext uri="{BB962C8B-B14F-4D97-AF65-F5344CB8AC3E}">
        <p14:creationId xmlns:p14="http://schemas.microsoft.com/office/powerpoint/2010/main" val="2454163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AE26B-03B7-5B49-A28C-254271A99CA5}"/>
              </a:ext>
            </a:extLst>
          </p:cNvPr>
          <p:cNvSpPr>
            <a:spLocks noGrp="1"/>
          </p:cNvSpPr>
          <p:nvPr>
            <p:ph type="title"/>
          </p:nvPr>
        </p:nvSpPr>
        <p:spPr/>
        <p:txBody>
          <a:bodyPr/>
          <a:lstStyle/>
          <a:p>
            <a:r>
              <a:rPr lang="en-US" dirty="0">
                <a:solidFill>
                  <a:schemeClr val="bg1"/>
                </a:solidFill>
              </a:rPr>
              <a:t>Questions to Ask: Enterprise Alignment</a:t>
            </a:r>
          </a:p>
        </p:txBody>
      </p:sp>
      <p:sp>
        <p:nvSpPr>
          <p:cNvPr id="3" name="Content Placeholder 2">
            <a:extLst>
              <a:ext uri="{FF2B5EF4-FFF2-40B4-BE49-F238E27FC236}">
                <a16:creationId xmlns="" xmlns:a16="http://schemas.microsoft.com/office/drawing/2014/main" id="{3ED03BEF-A9CD-924B-8EAB-A25BC68DEC6F}"/>
              </a:ext>
            </a:extLst>
          </p:cNvPr>
          <p:cNvSpPr>
            <a:spLocks noGrp="1"/>
          </p:cNvSpPr>
          <p:nvPr>
            <p:ph idx="1"/>
          </p:nvPr>
        </p:nvSpPr>
        <p:spPr/>
        <p:txBody>
          <a:bodyPr/>
          <a:lstStyle/>
          <a:p>
            <a:pPr marL="321373" indent="-321373">
              <a:buAutoNum type="arabicPeriod"/>
            </a:pPr>
            <a:r>
              <a:rPr lang="en-US" dirty="0">
                <a:solidFill>
                  <a:schemeClr val="bg1"/>
                </a:solidFill>
              </a:rPr>
              <a:t>Who are we and what is our purpose? </a:t>
            </a:r>
          </a:p>
          <a:p>
            <a:pPr marL="321373" indent="-321373">
              <a:buAutoNum type="arabicPeriod"/>
            </a:pPr>
            <a:r>
              <a:rPr lang="en-US" dirty="0">
                <a:solidFill>
                  <a:schemeClr val="bg1"/>
                </a:solidFill>
              </a:rPr>
              <a:t>Where are we headed and how will we get there?</a:t>
            </a:r>
          </a:p>
          <a:p>
            <a:pPr marL="321373" indent="-321373">
              <a:buAutoNum type="arabicPeriod"/>
            </a:pPr>
            <a:r>
              <a:rPr lang="en-US" dirty="0">
                <a:solidFill>
                  <a:schemeClr val="bg1"/>
                </a:solidFill>
              </a:rPr>
              <a:t>How can we create alignment with the strategic plan and goals?</a:t>
            </a:r>
          </a:p>
          <a:p>
            <a:pPr marL="321373" indent="-321373">
              <a:buAutoNum type="arabicPeriod"/>
            </a:pPr>
            <a:r>
              <a:rPr lang="en-US" dirty="0">
                <a:solidFill>
                  <a:schemeClr val="bg1"/>
                </a:solidFill>
              </a:rPr>
              <a:t>How can we use the roadmap to communicate alignment?</a:t>
            </a:r>
          </a:p>
          <a:p>
            <a:pPr marL="321373" indent="-321373">
              <a:buAutoNum type="arabicPeriod"/>
            </a:pPr>
            <a:r>
              <a:rPr lang="en-US" dirty="0">
                <a:solidFill>
                  <a:schemeClr val="bg1"/>
                </a:solidFill>
              </a:rPr>
              <a:t>How will we communicate our</a:t>
            </a:r>
            <a:br>
              <a:rPr lang="en-US" dirty="0">
                <a:solidFill>
                  <a:schemeClr val="bg1"/>
                </a:solidFill>
              </a:rPr>
            </a:br>
            <a:r>
              <a:rPr lang="en-US" dirty="0">
                <a:solidFill>
                  <a:schemeClr val="bg1"/>
                </a:solidFill>
              </a:rPr>
              <a:t>strategic plan to our staff? </a:t>
            </a:r>
          </a:p>
          <a:p>
            <a:endParaRPr lang="en-US" sz="2249" dirty="0">
              <a:solidFill>
                <a:schemeClr val="bg1"/>
              </a:solidFill>
            </a:endParaRPr>
          </a:p>
        </p:txBody>
      </p:sp>
      <p:sp>
        <p:nvSpPr>
          <p:cNvPr id="4" name="Oval 3">
            <a:extLst>
              <a:ext uri="{FF2B5EF4-FFF2-40B4-BE49-F238E27FC236}">
                <a16:creationId xmlns="" xmlns:a16="http://schemas.microsoft.com/office/drawing/2014/main" id="{FCDE2CA0-2ADE-C64D-86EB-C67CB8CFF0D3}"/>
              </a:ext>
            </a:extLst>
          </p:cNvPr>
          <p:cNvSpPr/>
          <p:nvPr/>
        </p:nvSpPr>
        <p:spPr>
          <a:xfrm>
            <a:off x="8765624" y="6491062"/>
            <a:ext cx="1142419" cy="112997"/>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5" name="Picture 4">
            <a:extLst>
              <a:ext uri="{FF2B5EF4-FFF2-40B4-BE49-F238E27FC236}">
                <a16:creationId xmlns="" xmlns:a16="http://schemas.microsoft.com/office/drawing/2014/main" id="{ECF0D6E8-1E9B-ED47-B035-F61EF8E7CF88}"/>
              </a:ext>
            </a:extLst>
          </p:cNvPr>
          <p:cNvPicPr>
            <a:picLocks noChangeAspect="1"/>
          </p:cNvPicPr>
          <p:nvPr/>
        </p:nvPicPr>
        <p:blipFill>
          <a:blip r:embed="rId2"/>
          <a:stretch>
            <a:fillRect/>
          </a:stretch>
        </p:blipFill>
        <p:spPr>
          <a:xfrm>
            <a:off x="8637376" y="3860600"/>
            <a:ext cx="1410432" cy="2686961"/>
          </a:xfrm>
          <a:prstGeom prst="rect">
            <a:avLst/>
          </a:prstGeom>
        </p:spPr>
      </p:pic>
      <p:pic>
        <p:nvPicPr>
          <p:cNvPr id="8" name="Picture 7"/>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3830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97A830CA-743B-F04C-8439-8C0147D79283}"/>
              </a:ext>
            </a:extLst>
          </p:cNvPr>
          <p:cNvSpPr>
            <a:spLocks noGrp="1"/>
          </p:cNvSpPr>
          <p:nvPr>
            <p:ph type="title"/>
          </p:nvPr>
        </p:nvSpPr>
        <p:spPr/>
        <p:txBody>
          <a:bodyPr/>
          <a:lstStyle/>
          <a:p>
            <a:r>
              <a:rPr lang="en-US" altLang="en-US" sz="3399" dirty="0">
                <a:solidFill>
                  <a:schemeClr val="bg1"/>
                </a:solidFill>
                <a:ea typeface="ＭＳ Ｐゴシック" panose="020B0600070205080204" pitchFamily="34" charset="-128"/>
              </a:rPr>
              <a:t>Each Floor Connects to Key Principles</a:t>
            </a:r>
          </a:p>
        </p:txBody>
      </p:sp>
      <p:pic>
        <p:nvPicPr>
          <p:cNvPr id="5" name="Picture 4">
            <a:extLst>
              <a:ext uri="{FF2B5EF4-FFF2-40B4-BE49-F238E27FC236}">
                <a16:creationId xmlns="" xmlns:a16="http://schemas.microsoft.com/office/drawing/2014/main" id="{8FA0B0A2-9805-8841-B0C1-187394F3D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sp>
        <p:nvSpPr>
          <p:cNvPr id="6" name="TextBox 5">
            <a:extLst>
              <a:ext uri="{FF2B5EF4-FFF2-40B4-BE49-F238E27FC236}">
                <a16:creationId xmlns="" xmlns:a16="http://schemas.microsoft.com/office/drawing/2014/main" id="{D1561ED2-166D-AC48-BA97-81F1771E3485}"/>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to us.</a:t>
            </a:r>
          </a:p>
        </p:txBody>
      </p:sp>
      <p:sp>
        <p:nvSpPr>
          <p:cNvPr id="7" name="TextBox 6">
            <a:extLst>
              <a:ext uri="{FF2B5EF4-FFF2-40B4-BE49-F238E27FC236}">
                <a16:creationId xmlns="" xmlns:a16="http://schemas.microsoft.com/office/drawing/2014/main" id="{1A2FE88E-B6D2-C941-A178-31ECA62906FC}"/>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We align around a common purpose.</a:t>
            </a:r>
          </a:p>
        </p:txBody>
      </p:sp>
      <p:sp>
        <p:nvSpPr>
          <p:cNvPr id="8" name="TextBox 7">
            <a:extLst>
              <a:ext uri="{FF2B5EF4-FFF2-40B4-BE49-F238E27FC236}">
                <a16:creationId xmlns="" xmlns:a16="http://schemas.microsoft.com/office/drawing/2014/main" id="{23D590F6-D210-AB4C-93F0-FDE73826A08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7FB13C"/>
                </a:solidFill>
                <a:latin typeface="Montserrat" pitchFamily="2" charset="77"/>
                <a:cs typeface="ＭＳ Ｐゴシック" panose="020B0600070205080204" pitchFamily="34" charset="-128"/>
              </a:rPr>
              <a:t>We can always</a:t>
            </a:r>
            <a:br>
              <a:rPr lang="en-US" altLang="en-US" sz="1687" b="1" dirty="0">
                <a:solidFill>
                  <a:srgbClr val="7FB13C"/>
                </a:solidFill>
                <a:latin typeface="Montserrat" pitchFamily="2" charset="77"/>
                <a:cs typeface="ＭＳ Ｐゴシック" panose="020B0600070205080204" pitchFamily="34" charset="-128"/>
              </a:rPr>
            </a:br>
            <a:r>
              <a:rPr lang="en-US" altLang="en-US" sz="1687" b="1" dirty="0">
                <a:solidFill>
                  <a:srgbClr val="7FB13C"/>
                </a:solidFill>
                <a:latin typeface="Montserrat" pitchFamily="2" charset="77"/>
                <a:cs typeface="ＭＳ Ｐゴシック" panose="020B0600070205080204" pitchFamily="34" charset="-128"/>
              </a:rPr>
              <a:t>do better.</a:t>
            </a:r>
          </a:p>
        </p:txBody>
      </p:sp>
      <p:sp>
        <p:nvSpPr>
          <p:cNvPr id="9" name="TextBox 8">
            <a:extLst>
              <a:ext uri="{FF2B5EF4-FFF2-40B4-BE49-F238E27FC236}">
                <a16:creationId xmlns="" xmlns:a16="http://schemas.microsoft.com/office/drawing/2014/main" id="{A03F48B1-AA42-144A-BE57-990E67802A28}"/>
              </a:ext>
            </a:extLst>
          </p:cNvPr>
          <p:cNvSpPr txBox="1">
            <a:spLocks noChangeArrowheads="1"/>
          </p:cNvSpPr>
          <p:nvPr/>
        </p:nvSpPr>
        <p:spPr bwMode="auto">
          <a:xfrm>
            <a:off x="7922909" y="5381645"/>
            <a:ext cx="2459135" cy="8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Lead with humility and respect every individual</a:t>
            </a:r>
          </a:p>
        </p:txBody>
      </p:sp>
      <p:sp>
        <p:nvSpPr>
          <p:cNvPr id="10" name="Right Arrow 9">
            <a:extLst>
              <a:ext uri="{FF2B5EF4-FFF2-40B4-BE49-F238E27FC236}">
                <a16:creationId xmlns="" xmlns:a16="http://schemas.microsoft.com/office/drawing/2014/main" id="{232CA244-761C-E942-B311-A59B40B7BEB2}"/>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1" name="Right Arrow 10">
            <a:extLst>
              <a:ext uri="{FF2B5EF4-FFF2-40B4-BE49-F238E27FC236}">
                <a16:creationId xmlns="" xmlns:a16="http://schemas.microsoft.com/office/drawing/2014/main" id="{D945CB96-1DC2-0341-BB5D-BEE4C2D4A0F5}"/>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2" name="Right Arrow 11">
            <a:extLst>
              <a:ext uri="{FF2B5EF4-FFF2-40B4-BE49-F238E27FC236}">
                <a16:creationId xmlns="" xmlns:a16="http://schemas.microsoft.com/office/drawing/2014/main" id="{DE1D15DA-5EE1-BC44-8E8D-B7DC1D6DF4BE}"/>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3" name="Right Arrow 12">
            <a:extLst>
              <a:ext uri="{FF2B5EF4-FFF2-40B4-BE49-F238E27FC236}">
                <a16:creationId xmlns="" xmlns:a16="http://schemas.microsoft.com/office/drawing/2014/main" id="{CBDB473A-F4BE-EE47-9214-48C66A4F0F3D}"/>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pic>
        <p:nvPicPr>
          <p:cNvPr id="15" name="Picture 14"/>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2015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 xmlns:a16="http://schemas.microsoft.com/office/drawing/2014/main" id="{DEABA60A-1529-1048-8F90-2A44268E1267}"/>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What Is Process Improvement?</a:t>
            </a:r>
          </a:p>
        </p:txBody>
      </p:sp>
      <p:sp>
        <p:nvSpPr>
          <p:cNvPr id="3" name="Content Placeholder 2">
            <a:extLst>
              <a:ext uri="{FF2B5EF4-FFF2-40B4-BE49-F238E27FC236}">
                <a16:creationId xmlns="" xmlns:a16="http://schemas.microsoft.com/office/drawing/2014/main" id="{1C3B844E-8A1F-9F4F-BEFA-3A57799884F2}"/>
              </a:ext>
            </a:extLst>
          </p:cNvPr>
          <p:cNvSpPr>
            <a:spLocks noGrp="1"/>
          </p:cNvSpPr>
          <p:nvPr>
            <p:ph idx="1"/>
          </p:nvPr>
        </p:nvSpPr>
        <p:spPr/>
        <p:txBody>
          <a:bodyPr>
            <a:normAutofit/>
          </a:bodyPr>
          <a:lstStyle/>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algn="ctr">
              <a:defRPr/>
            </a:pPr>
            <a:endParaRPr lang="en-US" dirty="0"/>
          </a:p>
        </p:txBody>
      </p:sp>
      <p:sp>
        <p:nvSpPr>
          <p:cNvPr id="8" name="Content Placeholder 1">
            <a:extLst>
              <a:ext uri="{FF2B5EF4-FFF2-40B4-BE49-F238E27FC236}">
                <a16:creationId xmlns="" xmlns:a16="http://schemas.microsoft.com/office/drawing/2014/main" id="{805B33E9-091A-054B-9AB1-385C010DC7D0}"/>
              </a:ext>
            </a:extLst>
          </p:cNvPr>
          <p:cNvSpPr txBox="1">
            <a:spLocks/>
          </p:cNvSpPr>
          <p:nvPr/>
        </p:nvSpPr>
        <p:spPr>
          <a:xfrm>
            <a:off x="1526047" y="2073710"/>
            <a:ext cx="9139909" cy="1245100"/>
          </a:xfrm>
          <a:prstGeom prst="rect">
            <a:avLst/>
          </a:prstGeom>
        </p:spPr>
        <p:txBody>
          <a:bodyPr/>
          <a:lstStyle>
            <a:lvl1pPr marL="325069" indent="-325069" algn="l" defTabSz="1300277" rtl="0" eaLnBrk="1" latinLnBrk="0" hangingPunct="1">
              <a:lnSpc>
                <a:spcPct val="90000"/>
              </a:lnSpc>
              <a:spcBef>
                <a:spcPts val="1422"/>
              </a:spcBef>
              <a:spcAft>
                <a:spcPts val="1200"/>
              </a:spcAft>
              <a:buClr>
                <a:srgbClr val="7FB13C"/>
              </a:buClr>
              <a:buFont typeface="Arial"/>
              <a:buChar char="•"/>
              <a:defRPr sz="3600" kern="1200">
                <a:solidFill>
                  <a:schemeClr val="tx1">
                    <a:lumMod val="75000"/>
                    <a:lumOff val="25000"/>
                  </a:schemeClr>
                </a:solidFill>
                <a:latin typeface="Montserrat" charset="0"/>
                <a:ea typeface="Montserrat" charset="0"/>
                <a:cs typeface="Montserrat" charset="0"/>
              </a:defRPr>
            </a:lvl1pPr>
            <a:lvl2pPr marL="975208" indent="-325069" algn="l" defTabSz="1300277" rtl="0" eaLnBrk="1" latinLnBrk="0" hangingPunct="1">
              <a:lnSpc>
                <a:spcPct val="90000"/>
              </a:lnSpc>
              <a:spcBef>
                <a:spcPts val="711"/>
              </a:spcBef>
              <a:spcAft>
                <a:spcPts val="1200"/>
              </a:spcAft>
              <a:buClr>
                <a:srgbClr val="7FB13C"/>
              </a:buClr>
              <a:buFont typeface="Arial"/>
              <a:buChar char="•"/>
              <a:defRPr sz="3200" kern="1200">
                <a:solidFill>
                  <a:schemeClr val="tx1">
                    <a:lumMod val="75000"/>
                    <a:lumOff val="25000"/>
                  </a:schemeClr>
                </a:solidFill>
                <a:latin typeface="Montserrat" charset="0"/>
                <a:ea typeface="Montserrat" charset="0"/>
                <a:cs typeface="Montserrat" charset="0"/>
              </a:defRPr>
            </a:lvl2pPr>
            <a:lvl3pPr marL="1625346" indent="-325069" algn="l" defTabSz="1300277" rtl="0" eaLnBrk="1" latinLnBrk="0" hangingPunct="1">
              <a:lnSpc>
                <a:spcPct val="90000"/>
              </a:lnSpc>
              <a:spcBef>
                <a:spcPts val="711"/>
              </a:spcBef>
              <a:spcAft>
                <a:spcPts val="1200"/>
              </a:spcAft>
              <a:buClr>
                <a:srgbClr val="7FB13C"/>
              </a:buClr>
              <a:buFont typeface="Arial"/>
              <a:buChar char="•"/>
              <a:defRPr sz="2800" kern="1200">
                <a:solidFill>
                  <a:schemeClr val="tx1">
                    <a:lumMod val="75000"/>
                    <a:lumOff val="25000"/>
                  </a:schemeClr>
                </a:solidFill>
                <a:latin typeface="Montserrat" charset="0"/>
                <a:ea typeface="Montserrat" charset="0"/>
                <a:cs typeface="Montserrat" charset="0"/>
              </a:defRPr>
            </a:lvl3pPr>
            <a:lvl4pPr marL="2275484" indent="-325069" algn="l" defTabSz="1300277" rtl="0" eaLnBrk="1" latinLnBrk="0" hangingPunct="1">
              <a:lnSpc>
                <a:spcPct val="90000"/>
              </a:lnSpc>
              <a:spcBef>
                <a:spcPts val="711"/>
              </a:spcBef>
              <a:spcAft>
                <a:spcPts val="1200"/>
              </a:spcAft>
              <a:buClr>
                <a:srgbClr val="7FB13C"/>
              </a:buClr>
              <a:buFont typeface="Arial"/>
              <a:buChar char="•"/>
              <a:defRPr sz="2400" kern="1200">
                <a:solidFill>
                  <a:schemeClr val="tx1">
                    <a:lumMod val="75000"/>
                    <a:lumOff val="25000"/>
                  </a:schemeClr>
                </a:solidFill>
                <a:latin typeface="Montserrat" charset="0"/>
                <a:ea typeface="Montserrat" charset="0"/>
                <a:cs typeface="Montserrat" charset="0"/>
              </a:defRPr>
            </a:lvl4pPr>
            <a:lvl5pPr marL="2925623" indent="-325069" algn="l" defTabSz="1300277" rtl="0" eaLnBrk="1" latinLnBrk="0" hangingPunct="1">
              <a:lnSpc>
                <a:spcPct val="90000"/>
              </a:lnSpc>
              <a:spcBef>
                <a:spcPts val="711"/>
              </a:spcBef>
              <a:spcAft>
                <a:spcPts val="1200"/>
              </a:spcAft>
              <a:buClr>
                <a:srgbClr val="7FB13C"/>
              </a:buClr>
              <a:buFont typeface="Arial"/>
              <a:buChar char="•"/>
              <a:defRPr sz="2000" kern="1200">
                <a:solidFill>
                  <a:schemeClr val="tx1">
                    <a:lumMod val="75000"/>
                    <a:lumOff val="25000"/>
                  </a:schemeClr>
                </a:solidFill>
                <a:latin typeface="Montserrat" charset="0"/>
                <a:ea typeface="Montserrat" charset="0"/>
                <a:cs typeface="Montserrat" charset="0"/>
              </a:defRPr>
            </a:lvl5pPr>
            <a:lvl6pPr marL="3575761" indent="-325069" algn="l" defTabSz="1300277" rtl="0" eaLnBrk="1" latinLnBrk="0" hangingPunct="1">
              <a:lnSpc>
                <a:spcPct val="90000"/>
              </a:lnSpc>
              <a:spcBef>
                <a:spcPts val="711"/>
              </a:spcBef>
              <a:buFont typeface="Arial"/>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a:buChar char="•"/>
              <a:defRPr sz="2560" kern="1200">
                <a:solidFill>
                  <a:schemeClr val="tx1"/>
                </a:solidFill>
                <a:latin typeface="+mn-lt"/>
                <a:ea typeface="+mn-ea"/>
                <a:cs typeface="+mn-cs"/>
              </a:defRPr>
            </a:lvl9pPr>
          </a:lstStyle>
          <a:p>
            <a:pPr marL="0" indent="0" algn="ctr">
              <a:buNone/>
            </a:pPr>
            <a:r>
              <a:rPr lang="en-US" sz="2531" dirty="0">
                <a:solidFill>
                  <a:schemeClr val="bg1"/>
                </a:solidFill>
              </a:rPr>
              <a:t>Working </a:t>
            </a:r>
            <a:r>
              <a:rPr lang="en-US" sz="2531" b="1" u="sng" dirty="0">
                <a:solidFill>
                  <a:schemeClr val="bg1"/>
                </a:solidFill>
              </a:rPr>
              <a:t>on</a:t>
            </a:r>
            <a:r>
              <a:rPr lang="en-US" sz="2531" b="1" i="1" dirty="0">
                <a:solidFill>
                  <a:schemeClr val="bg1"/>
                </a:solidFill>
              </a:rPr>
              <a:t> </a:t>
            </a:r>
            <a:r>
              <a:rPr lang="en-US" sz="2531" dirty="0">
                <a:solidFill>
                  <a:schemeClr val="bg1"/>
                </a:solidFill>
              </a:rPr>
              <a:t>the process versus working </a:t>
            </a:r>
            <a:r>
              <a:rPr lang="en-US" sz="2531" b="1" u="sng" dirty="0">
                <a:solidFill>
                  <a:schemeClr val="bg1"/>
                </a:solidFill>
              </a:rPr>
              <a:t>in</a:t>
            </a:r>
            <a:r>
              <a:rPr lang="en-US" sz="2531" b="1" i="1" dirty="0">
                <a:solidFill>
                  <a:schemeClr val="bg1"/>
                </a:solidFill>
              </a:rPr>
              <a:t> </a:t>
            </a:r>
            <a:r>
              <a:rPr lang="en-US" sz="2531" dirty="0">
                <a:solidFill>
                  <a:schemeClr val="bg1"/>
                </a:solidFill>
              </a:rPr>
              <a:t>the process</a:t>
            </a:r>
          </a:p>
          <a:p>
            <a:endParaRPr lang="en-US" sz="2531" dirty="0">
              <a:solidFill>
                <a:schemeClr val="tx2"/>
              </a:solidFill>
            </a:endParaRPr>
          </a:p>
        </p:txBody>
      </p:sp>
      <p:sp>
        <p:nvSpPr>
          <p:cNvPr id="13" name="Oval 12">
            <a:extLst>
              <a:ext uri="{FF2B5EF4-FFF2-40B4-BE49-F238E27FC236}">
                <a16:creationId xmlns="" xmlns:a16="http://schemas.microsoft.com/office/drawing/2014/main" id="{EC06CD34-7CFF-9944-9328-258AC3951403}"/>
              </a:ext>
            </a:extLst>
          </p:cNvPr>
          <p:cNvSpPr/>
          <p:nvPr/>
        </p:nvSpPr>
        <p:spPr>
          <a:xfrm>
            <a:off x="3250976" y="6043854"/>
            <a:ext cx="998885" cy="115143"/>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dirty="0">
              <a:latin typeface="Montserrat Regular" pitchFamily="2" charset="77"/>
            </a:endParaRPr>
          </a:p>
        </p:txBody>
      </p:sp>
      <p:sp>
        <p:nvSpPr>
          <p:cNvPr id="14" name="Oval 13">
            <a:extLst>
              <a:ext uri="{FF2B5EF4-FFF2-40B4-BE49-F238E27FC236}">
                <a16:creationId xmlns="" xmlns:a16="http://schemas.microsoft.com/office/drawing/2014/main" id="{ADF8CE94-8ECB-2F44-B093-C6FFB8208187}"/>
              </a:ext>
            </a:extLst>
          </p:cNvPr>
          <p:cNvSpPr/>
          <p:nvPr/>
        </p:nvSpPr>
        <p:spPr>
          <a:xfrm>
            <a:off x="4837399" y="6031133"/>
            <a:ext cx="998885" cy="115143"/>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dirty="0">
              <a:latin typeface="Montserrat Regular" pitchFamily="2" charset="77"/>
            </a:endParaRPr>
          </a:p>
        </p:txBody>
      </p:sp>
      <p:sp>
        <p:nvSpPr>
          <p:cNvPr id="15" name="Oval 14">
            <a:extLst>
              <a:ext uri="{FF2B5EF4-FFF2-40B4-BE49-F238E27FC236}">
                <a16:creationId xmlns="" xmlns:a16="http://schemas.microsoft.com/office/drawing/2014/main" id="{0BA90352-7CF6-794A-A378-9DB75BB0EF08}"/>
              </a:ext>
            </a:extLst>
          </p:cNvPr>
          <p:cNvSpPr/>
          <p:nvPr/>
        </p:nvSpPr>
        <p:spPr>
          <a:xfrm>
            <a:off x="6443030" y="6043853"/>
            <a:ext cx="998885" cy="115143"/>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dirty="0">
              <a:latin typeface="Montserrat Regular" pitchFamily="2" charset="77"/>
            </a:endParaRPr>
          </a:p>
        </p:txBody>
      </p:sp>
      <p:sp>
        <p:nvSpPr>
          <p:cNvPr id="16" name="Oval 15">
            <a:extLst>
              <a:ext uri="{FF2B5EF4-FFF2-40B4-BE49-F238E27FC236}">
                <a16:creationId xmlns="" xmlns:a16="http://schemas.microsoft.com/office/drawing/2014/main" id="{C3668815-88E9-5A49-BB9A-4909CF34A90C}"/>
              </a:ext>
            </a:extLst>
          </p:cNvPr>
          <p:cNvSpPr/>
          <p:nvPr/>
        </p:nvSpPr>
        <p:spPr>
          <a:xfrm>
            <a:off x="7983343" y="6063071"/>
            <a:ext cx="998885" cy="115143"/>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dirty="0">
              <a:latin typeface="Montserrat Regular" pitchFamily="2" charset="77"/>
            </a:endParaRPr>
          </a:p>
        </p:txBody>
      </p:sp>
      <p:pic>
        <p:nvPicPr>
          <p:cNvPr id="5" name="Picture 4">
            <a:extLst>
              <a:ext uri="{FF2B5EF4-FFF2-40B4-BE49-F238E27FC236}">
                <a16:creationId xmlns="" xmlns:a16="http://schemas.microsoft.com/office/drawing/2014/main" id="{BF2A8359-32B4-CE45-BF24-59AE374C60EC}"/>
              </a:ext>
            </a:extLst>
          </p:cNvPr>
          <p:cNvPicPr>
            <a:picLocks noChangeAspect="1"/>
          </p:cNvPicPr>
          <p:nvPr/>
        </p:nvPicPr>
        <p:blipFill>
          <a:blip r:embed="rId3"/>
          <a:stretch>
            <a:fillRect/>
          </a:stretch>
        </p:blipFill>
        <p:spPr>
          <a:xfrm>
            <a:off x="4560889" y="3597244"/>
            <a:ext cx="1571113" cy="2499499"/>
          </a:xfrm>
          <a:prstGeom prst="rect">
            <a:avLst/>
          </a:prstGeom>
        </p:spPr>
      </p:pic>
      <p:pic>
        <p:nvPicPr>
          <p:cNvPr id="7" name="Picture 6">
            <a:extLst>
              <a:ext uri="{FF2B5EF4-FFF2-40B4-BE49-F238E27FC236}">
                <a16:creationId xmlns="" xmlns:a16="http://schemas.microsoft.com/office/drawing/2014/main" id="{4C5DC0F8-0A05-D647-A902-05BCE1439D9F}"/>
              </a:ext>
            </a:extLst>
          </p:cNvPr>
          <p:cNvPicPr>
            <a:picLocks noChangeAspect="1"/>
          </p:cNvPicPr>
          <p:nvPr/>
        </p:nvPicPr>
        <p:blipFill>
          <a:blip r:embed="rId4"/>
          <a:stretch>
            <a:fillRect/>
          </a:stretch>
        </p:blipFill>
        <p:spPr>
          <a:xfrm>
            <a:off x="6253825" y="3429745"/>
            <a:ext cx="1401505" cy="2686217"/>
          </a:xfrm>
          <a:prstGeom prst="rect">
            <a:avLst/>
          </a:prstGeom>
        </p:spPr>
      </p:pic>
      <p:pic>
        <p:nvPicPr>
          <p:cNvPr id="18" name="Picture 17">
            <a:extLst>
              <a:ext uri="{FF2B5EF4-FFF2-40B4-BE49-F238E27FC236}">
                <a16:creationId xmlns="" xmlns:a16="http://schemas.microsoft.com/office/drawing/2014/main" id="{39D8780D-05B6-984D-AF32-65986BF77D5A}"/>
              </a:ext>
            </a:extLst>
          </p:cNvPr>
          <p:cNvPicPr>
            <a:picLocks noChangeAspect="1"/>
          </p:cNvPicPr>
          <p:nvPr/>
        </p:nvPicPr>
        <p:blipFill>
          <a:blip r:embed="rId5"/>
          <a:stretch>
            <a:fillRect/>
          </a:stretch>
        </p:blipFill>
        <p:spPr>
          <a:xfrm>
            <a:off x="7781185" y="3429001"/>
            <a:ext cx="1401505" cy="2686961"/>
          </a:xfrm>
          <a:prstGeom prst="rect">
            <a:avLst/>
          </a:prstGeom>
        </p:spPr>
      </p:pic>
      <p:pic>
        <p:nvPicPr>
          <p:cNvPr id="20" name="Picture 19">
            <a:extLst>
              <a:ext uri="{FF2B5EF4-FFF2-40B4-BE49-F238E27FC236}">
                <a16:creationId xmlns="" xmlns:a16="http://schemas.microsoft.com/office/drawing/2014/main" id="{1EABF87B-ACA6-144F-9363-037C5B6D5577}"/>
              </a:ext>
            </a:extLst>
          </p:cNvPr>
          <p:cNvPicPr>
            <a:picLocks noChangeAspect="1"/>
          </p:cNvPicPr>
          <p:nvPr/>
        </p:nvPicPr>
        <p:blipFill>
          <a:blip r:embed="rId6"/>
          <a:stretch>
            <a:fillRect/>
          </a:stretch>
        </p:blipFill>
        <p:spPr>
          <a:xfrm>
            <a:off x="3051444" y="3606223"/>
            <a:ext cx="1401505" cy="2499499"/>
          </a:xfrm>
          <a:prstGeom prst="rect">
            <a:avLst/>
          </a:prstGeom>
        </p:spPr>
      </p:pic>
      <p:pic>
        <p:nvPicPr>
          <p:cNvPr id="19" name="Picture 18"/>
          <p:cNvPicPr>
            <a:picLocks noChangeAspect="1"/>
          </p:cNvPicPr>
          <p:nvPr/>
        </p:nvPicPr>
        <p:blipFill>
          <a:blip r:embed="rId7"/>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58876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a:extLst>
              <a:ext uri="{FF2B5EF4-FFF2-40B4-BE49-F238E27FC236}">
                <a16:creationId xmlns="" xmlns:a16="http://schemas.microsoft.com/office/drawing/2014/main" id="{748F2960-20BD-4A42-9B06-DEB96A17C62F}"/>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Processes Are Like Junk Drawers</a:t>
            </a:r>
          </a:p>
        </p:txBody>
      </p:sp>
      <p:pic>
        <p:nvPicPr>
          <p:cNvPr id="4" name="Picture 2" descr="http://4.bp.blogspot.com/-8EMbKTRxPt4/T5iGy8GCJ3I/AAAAAAAAAXE/6e4QMHfcHDg/s1600/junk%252Bdrawer.JPG">
            <a:extLst>
              <a:ext uri="{FF2B5EF4-FFF2-40B4-BE49-F238E27FC236}">
                <a16:creationId xmlns="" xmlns:a16="http://schemas.microsoft.com/office/drawing/2014/main" id="{FC0B3E66-1F06-C841-A26A-9B85A89AB8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2572" y="1427503"/>
            <a:ext cx="6366855" cy="4775141"/>
          </a:xfrm>
          <a:prstGeom prst="rect">
            <a:avLst/>
          </a:prstGeom>
          <a:noFill/>
          <a:effectLst>
            <a:outerShdw blurRad="254000" dist="508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1812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71C37-DD4F-6F43-839B-DA119236E4E7}"/>
              </a:ext>
            </a:extLst>
          </p:cNvPr>
          <p:cNvSpPr>
            <a:spLocks noGrp="1"/>
          </p:cNvSpPr>
          <p:nvPr>
            <p:ph type="title"/>
          </p:nvPr>
        </p:nvSpPr>
        <p:spPr/>
        <p:txBody>
          <a:bodyPr/>
          <a:lstStyle/>
          <a:p>
            <a:r>
              <a:rPr lang="en-US" sz="3093" dirty="0">
                <a:solidFill>
                  <a:schemeClr val="bg1"/>
                </a:solidFill>
              </a:rPr>
              <a:t>Questions to Ask: Continuous Improvement</a:t>
            </a:r>
          </a:p>
        </p:txBody>
      </p:sp>
      <p:sp>
        <p:nvSpPr>
          <p:cNvPr id="3" name="Content Placeholder 2">
            <a:extLst>
              <a:ext uri="{FF2B5EF4-FFF2-40B4-BE49-F238E27FC236}">
                <a16:creationId xmlns="" xmlns:a16="http://schemas.microsoft.com/office/drawing/2014/main" id="{A72A2ED4-9224-0942-AFBB-8A82EA941F20}"/>
              </a:ext>
            </a:extLst>
          </p:cNvPr>
          <p:cNvSpPr>
            <a:spLocks noGrp="1"/>
          </p:cNvSpPr>
          <p:nvPr>
            <p:ph idx="1"/>
          </p:nvPr>
        </p:nvSpPr>
        <p:spPr>
          <a:xfrm>
            <a:off x="2154416" y="1389692"/>
            <a:ext cx="7883171" cy="5101865"/>
          </a:xfrm>
        </p:spPr>
        <p:txBody>
          <a:bodyPr/>
          <a:lstStyle/>
          <a:p>
            <a:pPr marL="321373" indent="-321373">
              <a:spcAft>
                <a:spcPts val="1265"/>
              </a:spcAft>
              <a:buAutoNum type="arabicPeriod"/>
            </a:pPr>
            <a:r>
              <a:rPr lang="en-US" sz="2249" dirty="0">
                <a:solidFill>
                  <a:schemeClr val="bg1"/>
                </a:solidFill>
              </a:rPr>
              <a:t>How will we continue to build our employee skills in problem-solving skills?</a:t>
            </a:r>
          </a:p>
          <a:p>
            <a:pPr marL="321373" indent="-321373">
              <a:spcAft>
                <a:spcPts val="1265"/>
              </a:spcAft>
              <a:buAutoNum type="arabicPeriod"/>
            </a:pPr>
            <a:r>
              <a:rPr lang="en-US" sz="2249" dirty="0">
                <a:solidFill>
                  <a:schemeClr val="bg1"/>
                </a:solidFill>
              </a:rPr>
              <a:t>How will we give our employees time to work on process improvement? </a:t>
            </a:r>
          </a:p>
          <a:p>
            <a:pPr marL="321373" indent="-321373">
              <a:spcAft>
                <a:spcPts val="1265"/>
              </a:spcAft>
              <a:buAutoNum type="arabicPeriod"/>
            </a:pPr>
            <a:r>
              <a:rPr lang="en-US" sz="2249" dirty="0">
                <a:solidFill>
                  <a:schemeClr val="bg1"/>
                </a:solidFill>
              </a:rPr>
              <a:t>How will we continue to develop our continuous improvement leaders? </a:t>
            </a:r>
          </a:p>
          <a:p>
            <a:pPr marL="321373" indent="-321373">
              <a:spcAft>
                <a:spcPts val="1265"/>
              </a:spcAft>
              <a:buAutoNum type="arabicPeriod"/>
            </a:pPr>
            <a:r>
              <a:rPr lang="en-US" sz="2249" dirty="0">
                <a:solidFill>
                  <a:schemeClr val="bg1"/>
                </a:solidFill>
              </a:rPr>
              <a:t>How will we maintain focus on continuous improvement? </a:t>
            </a:r>
          </a:p>
          <a:p>
            <a:pPr marL="321373" indent="-321373">
              <a:spcAft>
                <a:spcPts val="1265"/>
              </a:spcAft>
              <a:buAutoNum type="arabicPeriod"/>
            </a:pPr>
            <a:r>
              <a:rPr lang="en-US" sz="2249" dirty="0">
                <a:solidFill>
                  <a:schemeClr val="bg1"/>
                </a:solidFill>
              </a:rPr>
              <a:t>What systems will we implement to</a:t>
            </a:r>
            <a:br>
              <a:rPr lang="en-US" sz="2249" dirty="0">
                <a:solidFill>
                  <a:schemeClr val="bg1"/>
                </a:solidFill>
              </a:rPr>
            </a:br>
            <a:r>
              <a:rPr lang="en-US" sz="2249" dirty="0">
                <a:solidFill>
                  <a:schemeClr val="bg1"/>
                </a:solidFill>
              </a:rPr>
              <a:t>promote employee problem-solving?</a:t>
            </a:r>
          </a:p>
        </p:txBody>
      </p:sp>
      <p:sp>
        <p:nvSpPr>
          <p:cNvPr id="4" name="Oval 3">
            <a:extLst>
              <a:ext uri="{FF2B5EF4-FFF2-40B4-BE49-F238E27FC236}">
                <a16:creationId xmlns="" xmlns:a16="http://schemas.microsoft.com/office/drawing/2014/main" id="{38C6E513-9FDD-D740-8F98-1CC1C4C3B1BC}"/>
              </a:ext>
            </a:extLst>
          </p:cNvPr>
          <p:cNvSpPr/>
          <p:nvPr/>
        </p:nvSpPr>
        <p:spPr>
          <a:xfrm>
            <a:off x="8765624" y="6491062"/>
            <a:ext cx="1142419" cy="112997"/>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5" name="Picture 4">
            <a:extLst>
              <a:ext uri="{FF2B5EF4-FFF2-40B4-BE49-F238E27FC236}">
                <a16:creationId xmlns="" xmlns:a16="http://schemas.microsoft.com/office/drawing/2014/main" id="{86D4A153-3547-4F4F-A0BE-35317D75791B}"/>
              </a:ext>
            </a:extLst>
          </p:cNvPr>
          <p:cNvPicPr>
            <a:picLocks noChangeAspect="1"/>
          </p:cNvPicPr>
          <p:nvPr/>
        </p:nvPicPr>
        <p:blipFill>
          <a:blip r:embed="rId2"/>
          <a:stretch>
            <a:fillRect/>
          </a:stretch>
        </p:blipFill>
        <p:spPr>
          <a:xfrm>
            <a:off x="8863688" y="4685264"/>
            <a:ext cx="1044355" cy="1862544"/>
          </a:xfrm>
          <a:prstGeom prst="rect">
            <a:avLst/>
          </a:prstGeom>
        </p:spPr>
      </p:pic>
      <p:pic>
        <p:nvPicPr>
          <p:cNvPr id="8" name="Picture 7"/>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8950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97A830CA-743B-F04C-8439-8C0147D79283}"/>
              </a:ext>
            </a:extLst>
          </p:cNvPr>
          <p:cNvSpPr>
            <a:spLocks noGrp="1"/>
          </p:cNvSpPr>
          <p:nvPr>
            <p:ph type="title"/>
          </p:nvPr>
        </p:nvSpPr>
        <p:spPr/>
        <p:txBody>
          <a:bodyPr/>
          <a:lstStyle/>
          <a:p>
            <a:r>
              <a:rPr lang="en-US" altLang="en-US" sz="3399" dirty="0">
                <a:solidFill>
                  <a:schemeClr val="bg1"/>
                </a:solidFill>
                <a:ea typeface="ＭＳ Ｐゴシック" panose="020B0600070205080204" pitchFamily="34" charset="-128"/>
              </a:rPr>
              <a:t>Each Floor Connects to Key Principles</a:t>
            </a:r>
          </a:p>
        </p:txBody>
      </p:sp>
      <p:pic>
        <p:nvPicPr>
          <p:cNvPr id="5" name="Picture 4">
            <a:extLst>
              <a:ext uri="{FF2B5EF4-FFF2-40B4-BE49-F238E27FC236}">
                <a16:creationId xmlns="" xmlns:a16="http://schemas.microsoft.com/office/drawing/2014/main" id="{8FA0B0A2-9805-8841-B0C1-187394F3D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sp>
        <p:nvSpPr>
          <p:cNvPr id="7" name="TextBox 6">
            <a:extLst>
              <a:ext uri="{FF2B5EF4-FFF2-40B4-BE49-F238E27FC236}">
                <a16:creationId xmlns="" xmlns:a16="http://schemas.microsoft.com/office/drawing/2014/main" id="{1A2FE88E-B6D2-C941-A178-31ECA62906FC}"/>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BFBFBF"/>
                </a:solidFill>
                <a:latin typeface="Montserrat" pitchFamily="2" charset="77"/>
                <a:cs typeface="ＭＳ Ｐゴシック" panose="020B0600070205080204" pitchFamily="34" charset="-128"/>
              </a:rPr>
              <a:t>We align around a common purpose.</a:t>
            </a:r>
          </a:p>
        </p:txBody>
      </p:sp>
      <p:sp>
        <p:nvSpPr>
          <p:cNvPr id="8" name="TextBox 7">
            <a:extLst>
              <a:ext uri="{FF2B5EF4-FFF2-40B4-BE49-F238E27FC236}">
                <a16:creationId xmlns="" xmlns:a16="http://schemas.microsoft.com/office/drawing/2014/main" id="{23D590F6-D210-AB4C-93F0-FDE73826A08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BFBFBF"/>
                </a:solidFill>
                <a:latin typeface="Montserrat" pitchFamily="2" charset="77"/>
                <a:cs typeface="ＭＳ Ｐゴシック" panose="020B0600070205080204" pitchFamily="34" charset="-128"/>
              </a:rPr>
              <a:t>We can always</a:t>
            </a:r>
            <a:br>
              <a:rPr lang="en-US" altLang="en-US" sz="1687" b="1" dirty="0">
                <a:solidFill>
                  <a:srgbClr val="BFBFBF"/>
                </a:solidFill>
                <a:latin typeface="Montserrat" pitchFamily="2" charset="77"/>
                <a:cs typeface="ＭＳ Ｐゴシック" panose="020B0600070205080204" pitchFamily="34" charset="-128"/>
              </a:rPr>
            </a:br>
            <a:r>
              <a:rPr lang="en-US" altLang="en-US" sz="1687" b="1" dirty="0">
                <a:solidFill>
                  <a:srgbClr val="BFBFBF"/>
                </a:solidFill>
                <a:latin typeface="Montserrat" pitchFamily="2" charset="77"/>
                <a:cs typeface="ＭＳ Ｐゴシック" panose="020B0600070205080204" pitchFamily="34" charset="-128"/>
              </a:rPr>
              <a:t>do better.</a:t>
            </a:r>
          </a:p>
        </p:txBody>
      </p:sp>
      <p:sp>
        <p:nvSpPr>
          <p:cNvPr id="9" name="TextBox 8">
            <a:extLst>
              <a:ext uri="{FF2B5EF4-FFF2-40B4-BE49-F238E27FC236}">
                <a16:creationId xmlns="" xmlns:a16="http://schemas.microsoft.com/office/drawing/2014/main" id="{A03F48B1-AA42-144A-BE57-990E67802A28}"/>
              </a:ext>
            </a:extLst>
          </p:cNvPr>
          <p:cNvSpPr txBox="1">
            <a:spLocks noChangeArrowheads="1"/>
          </p:cNvSpPr>
          <p:nvPr/>
        </p:nvSpPr>
        <p:spPr bwMode="auto">
          <a:xfrm>
            <a:off x="7922909" y="5381645"/>
            <a:ext cx="2459135" cy="8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AD9A8D"/>
                </a:solidFill>
                <a:latin typeface="Montserrat" pitchFamily="2" charset="77"/>
                <a:cs typeface="ＭＳ Ｐゴシック" panose="020B0600070205080204" pitchFamily="34" charset="-128"/>
              </a:rPr>
              <a:t>Lead with humility and respect every individual</a:t>
            </a:r>
          </a:p>
        </p:txBody>
      </p:sp>
      <p:sp>
        <p:nvSpPr>
          <p:cNvPr id="10" name="Right Arrow 9">
            <a:extLst>
              <a:ext uri="{FF2B5EF4-FFF2-40B4-BE49-F238E27FC236}">
                <a16:creationId xmlns="" xmlns:a16="http://schemas.microsoft.com/office/drawing/2014/main" id="{232CA244-761C-E942-B311-A59B40B7BEB2}"/>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1" name="Right Arrow 10">
            <a:extLst>
              <a:ext uri="{FF2B5EF4-FFF2-40B4-BE49-F238E27FC236}">
                <a16:creationId xmlns="" xmlns:a16="http://schemas.microsoft.com/office/drawing/2014/main" id="{D945CB96-1DC2-0341-BB5D-BEE4C2D4A0F5}"/>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2" name="Right Arrow 11">
            <a:extLst>
              <a:ext uri="{FF2B5EF4-FFF2-40B4-BE49-F238E27FC236}">
                <a16:creationId xmlns="" xmlns:a16="http://schemas.microsoft.com/office/drawing/2014/main" id="{DE1D15DA-5EE1-BC44-8E8D-B7DC1D6DF4BE}"/>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3" name="Right Arrow 12">
            <a:extLst>
              <a:ext uri="{FF2B5EF4-FFF2-40B4-BE49-F238E27FC236}">
                <a16:creationId xmlns="" xmlns:a16="http://schemas.microsoft.com/office/drawing/2014/main" id="{CBDB473A-F4BE-EE47-9214-48C66A4F0F3D}"/>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pic>
        <p:nvPicPr>
          <p:cNvPr id="15" name="Picture 14"/>
          <p:cNvPicPr>
            <a:picLocks noChangeAspect="1"/>
          </p:cNvPicPr>
          <p:nvPr/>
        </p:nvPicPr>
        <p:blipFill>
          <a:blip r:embed="rId4"/>
          <a:stretch>
            <a:fillRect/>
          </a:stretch>
        </p:blipFill>
        <p:spPr>
          <a:xfrm>
            <a:off x="244172" y="5986596"/>
            <a:ext cx="2045737" cy="927401"/>
          </a:xfrm>
          <a:prstGeom prst="rect">
            <a:avLst/>
          </a:prstGeom>
        </p:spPr>
      </p:pic>
      <p:sp>
        <p:nvSpPr>
          <p:cNvPr id="16" name="TextBox 15">
            <a:extLst>
              <a:ext uri="{FF2B5EF4-FFF2-40B4-BE49-F238E27FC236}">
                <a16:creationId xmlns="" xmlns:a16="http://schemas.microsoft.com/office/drawing/2014/main" id="{D1561ED2-166D-AC48-BA97-81F1771E3485}"/>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chemeClr val="bg1">
                    <a:lumMod val="75000"/>
                  </a:schemeClr>
                </a:solidFill>
                <a:latin typeface="Montserrat" pitchFamily="2" charset="77"/>
                <a:cs typeface="ＭＳ Ｐゴシック" panose="020B0600070205080204" pitchFamily="34" charset="-128"/>
              </a:rPr>
              <a:t>to us.</a:t>
            </a:r>
          </a:p>
        </p:txBody>
      </p:sp>
    </p:spTree>
    <p:extLst>
      <p:ext uri="{BB962C8B-B14F-4D97-AF65-F5344CB8AC3E}">
        <p14:creationId xmlns:p14="http://schemas.microsoft.com/office/powerpoint/2010/main" val="16374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Leadership &amp; Respect - Basic Premises</a:t>
            </a:r>
          </a:p>
        </p:txBody>
      </p:sp>
      <p:sp>
        <p:nvSpPr>
          <p:cNvPr id="8" name="Block Arc 7"/>
          <p:cNvSpPr/>
          <p:nvPr/>
        </p:nvSpPr>
        <p:spPr>
          <a:xfrm flipH="1">
            <a:off x="4474932" y="2595240"/>
            <a:ext cx="2485216" cy="2485216"/>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solidFill>
                <a:schemeClr val="tx2"/>
              </a:solidFill>
            </a:endParaRPr>
          </a:p>
        </p:txBody>
      </p:sp>
      <p:sp>
        <p:nvSpPr>
          <p:cNvPr id="9" name="Oval 8"/>
          <p:cNvSpPr/>
          <p:nvPr/>
        </p:nvSpPr>
        <p:spPr>
          <a:xfrm>
            <a:off x="5504201" y="2451817"/>
            <a:ext cx="411748" cy="411748"/>
          </a:xfrm>
          <a:prstGeom prst="ellipse">
            <a:avLst/>
          </a:prstGeom>
          <a:solidFill>
            <a:srgbClr val="89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25" dirty="0">
              <a:solidFill>
                <a:schemeClr val="tx2"/>
              </a:solidFill>
              <a:latin typeface="FontAwesome" pitchFamily="2" charset="0"/>
            </a:endParaRPr>
          </a:p>
        </p:txBody>
      </p:sp>
      <p:sp>
        <p:nvSpPr>
          <p:cNvPr id="10" name="Oval 9"/>
          <p:cNvSpPr/>
          <p:nvPr/>
        </p:nvSpPr>
        <p:spPr>
          <a:xfrm>
            <a:off x="6363129" y="2824747"/>
            <a:ext cx="411748" cy="411748"/>
          </a:xfrm>
          <a:prstGeom prst="ellipse">
            <a:avLst/>
          </a:prstGeom>
          <a:solidFill>
            <a:srgbClr val="F1A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tx2"/>
              </a:solidFill>
              <a:latin typeface="FontAwesome" pitchFamily="2" charset="0"/>
            </a:endParaRPr>
          </a:p>
        </p:txBody>
      </p:sp>
      <p:sp>
        <p:nvSpPr>
          <p:cNvPr id="11" name="Oval 10"/>
          <p:cNvSpPr/>
          <p:nvPr/>
        </p:nvSpPr>
        <p:spPr>
          <a:xfrm>
            <a:off x="6363129" y="4415753"/>
            <a:ext cx="411748" cy="411748"/>
          </a:xfrm>
          <a:prstGeom prst="ellipse">
            <a:avLst/>
          </a:prstGeom>
          <a:solidFill>
            <a:srgbClr val="EB8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25" dirty="0">
              <a:solidFill>
                <a:schemeClr val="tx2"/>
              </a:solidFill>
            </a:endParaRPr>
          </a:p>
        </p:txBody>
      </p:sp>
      <p:sp>
        <p:nvSpPr>
          <p:cNvPr id="12" name="Oval 11"/>
          <p:cNvSpPr/>
          <p:nvPr/>
        </p:nvSpPr>
        <p:spPr>
          <a:xfrm>
            <a:off x="5504201" y="4761367"/>
            <a:ext cx="411748" cy="41174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tx2"/>
              </a:solidFill>
              <a:latin typeface="FontAwesome" pitchFamily="2" charset="0"/>
            </a:endParaRPr>
          </a:p>
        </p:txBody>
      </p:sp>
      <p:sp>
        <p:nvSpPr>
          <p:cNvPr id="13" name="Oval 12"/>
          <p:cNvSpPr/>
          <p:nvPr/>
        </p:nvSpPr>
        <p:spPr>
          <a:xfrm>
            <a:off x="6666029" y="3608117"/>
            <a:ext cx="411748" cy="411748"/>
          </a:xfrm>
          <a:prstGeom prst="ellipse">
            <a:avLst/>
          </a:prstGeom>
          <a:solidFill>
            <a:srgbClr val="7F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25" dirty="0">
              <a:solidFill>
                <a:schemeClr val="tx2"/>
              </a:solidFill>
            </a:endParaRPr>
          </a:p>
        </p:txBody>
      </p:sp>
      <p:sp>
        <p:nvSpPr>
          <p:cNvPr id="15" name="Text Placeholder 33"/>
          <p:cNvSpPr txBox="1">
            <a:spLocks/>
          </p:cNvSpPr>
          <p:nvPr/>
        </p:nvSpPr>
        <p:spPr>
          <a:xfrm>
            <a:off x="7342369" y="3569724"/>
            <a:ext cx="2501703" cy="19693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87" b="1" dirty="0">
                <a:solidFill>
                  <a:schemeClr val="bg1"/>
                </a:solidFill>
                <a:latin typeface="Montserrat" pitchFamily="2" charset="77"/>
              </a:rPr>
              <a:t>Employees did not create the process</a:t>
            </a:r>
          </a:p>
        </p:txBody>
      </p:sp>
      <p:sp>
        <p:nvSpPr>
          <p:cNvPr id="17" name="Text Placeholder 33"/>
          <p:cNvSpPr txBox="1">
            <a:spLocks/>
          </p:cNvSpPr>
          <p:nvPr/>
        </p:nvSpPr>
        <p:spPr>
          <a:xfrm>
            <a:off x="7030370" y="4436127"/>
            <a:ext cx="3424655" cy="7369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87" b="1" dirty="0">
                <a:solidFill>
                  <a:schemeClr val="bg1"/>
                </a:solidFill>
                <a:latin typeface="Montserrat" pitchFamily="2" charset="77"/>
              </a:rPr>
              <a:t>Employees do not have the power to change the process on their own</a:t>
            </a:r>
          </a:p>
        </p:txBody>
      </p:sp>
      <p:sp>
        <p:nvSpPr>
          <p:cNvPr id="19" name="Text Placeholder 33"/>
          <p:cNvSpPr txBox="1">
            <a:spLocks/>
          </p:cNvSpPr>
          <p:nvPr/>
        </p:nvSpPr>
        <p:spPr>
          <a:xfrm>
            <a:off x="6960150" y="2496773"/>
            <a:ext cx="2948885" cy="51748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87" b="1" dirty="0">
                <a:solidFill>
                  <a:schemeClr val="bg1"/>
                </a:solidFill>
                <a:latin typeface="Montserrat" pitchFamily="2" charset="77"/>
              </a:rPr>
              <a:t>The process makes it difficult to do a good job</a:t>
            </a:r>
          </a:p>
        </p:txBody>
      </p:sp>
      <p:sp>
        <p:nvSpPr>
          <p:cNvPr id="21" name="Text Placeholder 33"/>
          <p:cNvSpPr txBox="1">
            <a:spLocks/>
          </p:cNvSpPr>
          <p:nvPr/>
        </p:nvSpPr>
        <p:spPr>
          <a:xfrm>
            <a:off x="3482514" y="2398304"/>
            <a:ext cx="1780740" cy="19693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687" b="1" dirty="0">
                <a:solidFill>
                  <a:schemeClr val="bg1"/>
                </a:solidFill>
                <a:latin typeface="Montserrat" pitchFamily="2" charset="77"/>
              </a:rPr>
              <a:t>People prefer to do a good job</a:t>
            </a:r>
          </a:p>
        </p:txBody>
      </p:sp>
      <p:sp>
        <p:nvSpPr>
          <p:cNvPr id="23" name="Text Placeholder 33"/>
          <p:cNvSpPr txBox="1">
            <a:spLocks/>
          </p:cNvSpPr>
          <p:nvPr/>
        </p:nvSpPr>
        <p:spPr>
          <a:xfrm>
            <a:off x="2307208" y="4706173"/>
            <a:ext cx="2956045" cy="68855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687" b="1" dirty="0">
                <a:solidFill>
                  <a:schemeClr val="bg1"/>
                </a:solidFill>
                <a:latin typeface="Montserrat" pitchFamily="2" charset="77"/>
              </a:rPr>
              <a:t>The root cause of most problems is the way the work is designed</a:t>
            </a:r>
          </a:p>
        </p:txBody>
      </p:sp>
      <p:grpSp>
        <p:nvGrpSpPr>
          <p:cNvPr id="24" name="Group 23"/>
          <p:cNvGrpSpPr/>
          <p:nvPr/>
        </p:nvGrpSpPr>
        <p:grpSpPr>
          <a:xfrm>
            <a:off x="1526047" y="3363945"/>
            <a:ext cx="4634075" cy="900091"/>
            <a:chOff x="0" y="3077587"/>
            <a:chExt cx="6592829" cy="1280546"/>
          </a:xfrm>
          <a:effectLst>
            <a:outerShdw blurRad="50800" dist="38100" dir="2700000" algn="tl" rotWithShape="0">
              <a:prstClr val="black">
                <a:alpha val="40000"/>
              </a:prstClr>
            </a:outerShdw>
          </a:effectLst>
        </p:grpSpPr>
        <p:sp>
          <p:nvSpPr>
            <p:cNvPr id="25" name="Rectangle 24"/>
            <p:cNvSpPr/>
            <p:nvPr/>
          </p:nvSpPr>
          <p:spPr>
            <a:xfrm>
              <a:off x="0" y="3077587"/>
              <a:ext cx="5963177" cy="1280546"/>
            </a:xfrm>
            <a:prstGeom prst="rect">
              <a:avLst/>
            </a:prstGeom>
            <a:solidFill>
              <a:srgbClr val="F2B3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84">
                <a:solidFill>
                  <a:schemeClr val="bg2"/>
                </a:solidFill>
              </a:endParaRPr>
            </a:p>
          </p:txBody>
        </p:sp>
        <p:sp>
          <p:nvSpPr>
            <p:cNvPr id="26" name="Oval 25"/>
            <p:cNvSpPr/>
            <p:nvPr/>
          </p:nvSpPr>
          <p:spPr>
            <a:xfrm>
              <a:off x="5312279" y="3077587"/>
              <a:ext cx="1280550" cy="12805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31" dirty="0">
                <a:solidFill>
                  <a:schemeClr val="bg2"/>
                </a:solidFill>
                <a:latin typeface="FontAwesome" pitchFamily="2" charset="0"/>
              </a:endParaRPr>
            </a:p>
          </p:txBody>
        </p:sp>
        <p:sp>
          <p:nvSpPr>
            <p:cNvPr id="27" name="Oval 26"/>
            <p:cNvSpPr/>
            <p:nvPr/>
          </p:nvSpPr>
          <p:spPr>
            <a:xfrm>
              <a:off x="5437623" y="3202931"/>
              <a:ext cx="1029862" cy="1029858"/>
            </a:xfrm>
            <a:prstGeom prst="ellipse">
              <a:avLst/>
            </a:prstGeom>
            <a:solidFill>
              <a:srgbClr val="006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31" dirty="0">
                <a:solidFill>
                  <a:schemeClr val="bg2"/>
                </a:solidFill>
                <a:latin typeface="FontAwesome" pitchFamily="2" charset="0"/>
              </a:endParaRPr>
            </a:p>
          </p:txBody>
        </p:sp>
        <p:sp>
          <p:nvSpPr>
            <p:cNvPr id="28" name="Text Placeholder 33"/>
            <p:cNvSpPr txBox="1">
              <a:spLocks/>
            </p:cNvSpPr>
            <p:nvPr/>
          </p:nvSpPr>
          <p:spPr>
            <a:xfrm>
              <a:off x="576775" y="3424966"/>
              <a:ext cx="4635601" cy="6745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AU" sz="2531" b="1" dirty="0">
                  <a:solidFill>
                    <a:schemeClr val="bg1"/>
                  </a:solidFill>
                  <a:latin typeface="Montserrat" pitchFamily="2" charset="77"/>
                </a:rPr>
                <a:t>BASIC PREMISES</a:t>
              </a:r>
            </a:p>
          </p:txBody>
        </p:sp>
      </p:grpSp>
      <p:pic>
        <p:nvPicPr>
          <p:cNvPr id="39" name="Picture 38">
            <a:extLst>
              <a:ext uri="{FF2B5EF4-FFF2-40B4-BE49-F238E27FC236}">
                <a16:creationId xmlns="" xmlns:a16="http://schemas.microsoft.com/office/drawing/2014/main" id="{C553383E-26D7-9240-9614-B1D1CE576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9936" y="5083861"/>
            <a:ext cx="996849" cy="1588692"/>
          </a:xfrm>
          <a:prstGeom prst="rect">
            <a:avLst/>
          </a:prstGeom>
          <a:effectLst/>
        </p:spPr>
      </p:pic>
      <p:pic>
        <p:nvPicPr>
          <p:cNvPr id="41" name="Picture 40">
            <a:extLst>
              <a:ext uri="{FF2B5EF4-FFF2-40B4-BE49-F238E27FC236}">
                <a16:creationId xmlns="" xmlns:a16="http://schemas.microsoft.com/office/drawing/2014/main" id="{8158DDD9-4DCB-6E4D-85BF-C59D6FFAC8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528" y="5011051"/>
            <a:ext cx="996849" cy="1588692"/>
          </a:xfrm>
          <a:prstGeom prst="rect">
            <a:avLst/>
          </a:prstGeom>
          <a:effectLst/>
        </p:spPr>
      </p:pic>
      <p:sp>
        <p:nvSpPr>
          <p:cNvPr id="42" name="Oval 41">
            <a:extLst>
              <a:ext uri="{FF2B5EF4-FFF2-40B4-BE49-F238E27FC236}">
                <a16:creationId xmlns="" xmlns:a16="http://schemas.microsoft.com/office/drawing/2014/main" id="{67B09F72-9CD9-CF4F-9266-3B6D0A1C3A05}"/>
              </a:ext>
            </a:extLst>
          </p:cNvPr>
          <p:cNvSpPr/>
          <p:nvPr/>
        </p:nvSpPr>
        <p:spPr>
          <a:xfrm>
            <a:off x="16155180" y="6495683"/>
            <a:ext cx="669893" cy="101276"/>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sp>
        <p:nvSpPr>
          <p:cNvPr id="43" name="Oval 42">
            <a:extLst>
              <a:ext uri="{FF2B5EF4-FFF2-40B4-BE49-F238E27FC236}">
                <a16:creationId xmlns="" xmlns:a16="http://schemas.microsoft.com/office/drawing/2014/main" id="{5B2ED45B-2C72-CB45-B1F3-A394F47EEE7A}"/>
              </a:ext>
            </a:extLst>
          </p:cNvPr>
          <p:cNvSpPr/>
          <p:nvPr/>
        </p:nvSpPr>
        <p:spPr>
          <a:xfrm>
            <a:off x="15299209" y="6494806"/>
            <a:ext cx="669893" cy="101276"/>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sp>
        <p:nvSpPr>
          <p:cNvPr id="44" name="Oval 43">
            <a:extLst>
              <a:ext uri="{FF2B5EF4-FFF2-40B4-BE49-F238E27FC236}">
                <a16:creationId xmlns="" xmlns:a16="http://schemas.microsoft.com/office/drawing/2014/main" id="{C93CC416-AB40-304A-9BDA-E865D3F3D0EC}"/>
              </a:ext>
            </a:extLst>
          </p:cNvPr>
          <p:cNvSpPr/>
          <p:nvPr/>
        </p:nvSpPr>
        <p:spPr>
          <a:xfrm>
            <a:off x="14443413" y="6494806"/>
            <a:ext cx="669893" cy="101276"/>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sp>
        <p:nvSpPr>
          <p:cNvPr id="45" name="Oval 44">
            <a:extLst>
              <a:ext uri="{FF2B5EF4-FFF2-40B4-BE49-F238E27FC236}">
                <a16:creationId xmlns="" xmlns:a16="http://schemas.microsoft.com/office/drawing/2014/main" id="{2EDA5A2A-8D58-1145-B20E-AB68F439431F}"/>
              </a:ext>
            </a:extLst>
          </p:cNvPr>
          <p:cNvSpPr/>
          <p:nvPr/>
        </p:nvSpPr>
        <p:spPr>
          <a:xfrm>
            <a:off x="13512968" y="6495833"/>
            <a:ext cx="669893" cy="101276"/>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38" name="Picture 37">
            <a:extLst>
              <a:ext uri="{FF2B5EF4-FFF2-40B4-BE49-F238E27FC236}">
                <a16:creationId xmlns="" xmlns:a16="http://schemas.microsoft.com/office/drawing/2014/main" id="{77FA01FC-B928-ED47-8166-78E3D361BF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95135" y="5080457"/>
            <a:ext cx="920077" cy="1465865"/>
          </a:xfrm>
          <a:prstGeom prst="rect">
            <a:avLst/>
          </a:prstGeom>
          <a:effectLst/>
        </p:spPr>
      </p:pic>
      <p:pic>
        <p:nvPicPr>
          <p:cNvPr id="40" name="Picture 39">
            <a:extLst>
              <a:ext uri="{FF2B5EF4-FFF2-40B4-BE49-F238E27FC236}">
                <a16:creationId xmlns="" xmlns:a16="http://schemas.microsoft.com/office/drawing/2014/main" id="{9BE8DE5C-5105-C045-BA36-D59F8F2786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5260709" y="5124709"/>
            <a:ext cx="747233" cy="1421612"/>
          </a:xfrm>
          <a:prstGeom prst="rect">
            <a:avLst/>
          </a:prstGeom>
          <a:effectLst/>
        </p:spPr>
      </p:pic>
      <p:pic>
        <p:nvPicPr>
          <p:cNvPr id="30" name="Picture 29"/>
          <p:cNvPicPr>
            <a:picLocks noChangeAspect="1"/>
          </p:cNvPicPr>
          <p:nvPr/>
        </p:nvPicPr>
        <p:blipFill>
          <a:blip r:embed="rId7"/>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14155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7" grpId="0"/>
      <p:bldP spid="19"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D308E-321B-F64A-BF40-B340BE6BFFF8}"/>
              </a:ext>
            </a:extLst>
          </p:cNvPr>
          <p:cNvSpPr>
            <a:spLocks noGrp="1"/>
          </p:cNvSpPr>
          <p:nvPr>
            <p:ph type="ctrTitle"/>
          </p:nvPr>
        </p:nvSpPr>
        <p:spPr/>
        <p:txBody>
          <a:bodyPr/>
          <a:lstStyle/>
          <a:p>
            <a:r>
              <a:rPr lang="en-US" dirty="0">
                <a:solidFill>
                  <a:schemeClr val="bg1"/>
                </a:solidFill>
              </a:rPr>
              <a:t>The Role of Leaders</a:t>
            </a:r>
          </a:p>
        </p:txBody>
      </p:sp>
      <p:sp>
        <p:nvSpPr>
          <p:cNvPr id="3" name="Subtitle 2">
            <a:extLst>
              <a:ext uri="{FF2B5EF4-FFF2-40B4-BE49-F238E27FC236}">
                <a16:creationId xmlns="" xmlns:a16="http://schemas.microsoft.com/office/drawing/2014/main" id="{ABF99358-198F-8540-83DF-1821DECE16DA}"/>
              </a:ext>
            </a:extLst>
          </p:cNvPr>
          <p:cNvSpPr>
            <a:spLocks noGrp="1"/>
          </p:cNvSpPr>
          <p:nvPr>
            <p:ph type="subTitle" idx="1"/>
          </p:nvPr>
        </p:nvSpPr>
        <p:spPr/>
        <p:txBody>
          <a:bodyPr/>
          <a:lstStyle/>
          <a:p>
            <a:r>
              <a:rPr lang="en-US" dirty="0">
                <a:solidFill>
                  <a:schemeClr val="bg1"/>
                </a:solidFill>
              </a:rPr>
              <a:t>In Building A Continuous Improvement Culture</a:t>
            </a:r>
          </a:p>
        </p:txBody>
      </p:sp>
      <p:pic>
        <p:nvPicPr>
          <p:cNvPr id="5" name="Picture 4"/>
          <p:cNvPicPr>
            <a:picLocks noChangeAspect="1"/>
          </p:cNvPicPr>
          <p:nvPr/>
        </p:nvPicPr>
        <p:blipFill>
          <a:blip r:embed="rId2"/>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777118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 xmlns:a16="http://schemas.microsoft.com/office/drawing/2014/main" id="{772E4AA0-C7CC-514C-AB90-54234139116F}"/>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Be Hard on the Process, Not the People</a:t>
            </a:r>
          </a:p>
        </p:txBody>
      </p:sp>
      <p:grpSp>
        <p:nvGrpSpPr>
          <p:cNvPr id="31" name="Group 30"/>
          <p:cNvGrpSpPr/>
          <p:nvPr/>
        </p:nvGrpSpPr>
        <p:grpSpPr>
          <a:xfrm>
            <a:off x="3043431" y="1574227"/>
            <a:ext cx="758468" cy="3371676"/>
            <a:chOff x="5208587" y="1749425"/>
            <a:chExt cx="887413" cy="3997325"/>
          </a:xfrm>
          <a:solidFill>
            <a:srgbClr val="7FB13C"/>
          </a:solidFill>
        </p:grpSpPr>
        <p:sp>
          <p:nvSpPr>
            <p:cNvPr id="32" name="Freeform 31"/>
            <p:cNvSpPr>
              <a:spLocks/>
            </p:cNvSpPr>
            <p:nvPr/>
          </p:nvSpPr>
          <p:spPr bwMode="auto">
            <a:xfrm>
              <a:off x="5208587" y="2590800"/>
              <a:ext cx="887413" cy="3155950"/>
            </a:xfrm>
            <a:custGeom>
              <a:avLst/>
              <a:gdLst>
                <a:gd name="T0" fmla="*/ 278 w 278"/>
                <a:gd name="T1" fmla="*/ 152 h 991"/>
                <a:gd name="T2" fmla="*/ 278 w 278"/>
                <a:gd name="T3" fmla="*/ 0 h 991"/>
                <a:gd name="T4" fmla="*/ 191 w 278"/>
                <a:gd name="T5" fmla="*/ 0 h 991"/>
                <a:gd name="T6" fmla="*/ 0 w 278"/>
                <a:gd name="T7" fmla="*/ 189 h 991"/>
                <a:gd name="T8" fmla="*/ 0 w 278"/>
                <a:gd name="T9" fmla="*/ 190 h 991"/>
                <a:gd name="T10" fmla="*/ 0 w 278"/>
                <a:gd name="T11" fmla="*/ 454 h 991"/>
                <a:gd name="T12" fmla="*/ 46 w 278"/>
                <a:gd name="T13" fmla="*/ 501 h 991"/>
                <a:gd name="T14" fmla="*/ 93 w 278"/>
                <a:gd name="T15" fmla="*/ 454 h 991"/>
                <a:gd name="T16" fmla="*/ 93 w 278"/>
                <a:gd name="T17" fmla="*/ 401 h 991"/>
                <a:gd name="T18" fmla="*/ 93 w 278"/>
                <a:gd name="T19" fmla="*/ 356 h 991"/>
                <a:gd name="T20" fmla="*/ 93 w 278"/>
                <a:gd name="T21" fmla="*/ 210 h 991"/>
                <a:gd name="T22" fmla="*/ 111 w 278"/>
                <a:gd name="T23" fmla="*/ 191 h 991"/>
                <a:gd name="T24" fmla="*/ 129 w 278"/>
                <a:gd name="T25" fmla="*/ 210 h 991"/>
                <a:gd name="T26" fmla="*/ 129 w 278"/>
                <a:gd name="T27" fmla="*/ 372 h 991"/>
                <a:gd name="T28" fmla="*/ 129 w 278"/>
                <a:gd name="T29" fmla="*/ 401 h 991"/>
                <a:gd name="T30" fmla="*/ 129 w 278"/>
                <a:gd name="T31" fmla="*/ 498 h 991"/>
                <a:gd name="T32" fmla="*/ 129 w 278"/>
                <a:gd name="T33" fmla="*/ 533 h 991"/>
                <a:gd name="T34" fmla="*/ 129 w 278"/>
                <a:gd name="T35" fmla="*/ 932 h 991"/>
                <a:gd name="T36" fmla="*/ 188 w 278"/>
                <a:gd name="T37" fmla="*/ 991 h 991"/>
                <a:gd name="T38" fmla="*/ 247 w 278"/>
                <a:gd name="T39" fmla="*/ 932 h 991"/>
                <a:gd name="T40" fmla="*/ 247 w 278"/>
                <a:gd name="T41" fmla="*/ 533 h 991"/>
                <a:gd name="T42" fmla="*/ 278 w 278"/>
                <a:gd name="T43" fmla="*/ 533 h 991"/>
                <a:gd name="T44" fmla="*/ 278 w 278"/>
                <a:gd name="T45" fmla="*/ 436 h 991"/>
                <a:gd name="T46" fmla="*/ 278 w 278"/>
                <a:gd name="T47" fmla="*/ 15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91">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grpFill/>
            <a:ln>
              <a:noFill/>
            </a:ln>
          </p:spPr>
          <p:txBody>
            <a:bodyPr vert="horz" wrap="square" lIns="64273" tIns="32136" rIns="64273" bIns="32136" numCol="1" anchor="t" anchorCtr="0" compatLnSpc="1">
              <a:prstTxWarp prst="textNoShape">
                <a:avLst/>
              </a:prstTxWarp>
            </a:bodyPr>
            <a:lstStyle/>
            <a:p>
              <a:endParaRPr lang="en-US" sz="984">
                <a:solidFill>
                  <a:srgbClr val="118CE7"/>
                </a:solidFill>
              </a:endParaRPr>
            </a:p>
          </p:txBody>
        </p:sp>
        <p:sp>
          <p:nvSpPr>
            <p:cNvPr id="33" name="Freeform 32"/>
            <p:cNvSpPr>
              <a:spLocks/>
            </p:cNvSpPr>
            <p:nvPr/>
          </p:nvSpPr>
          <p:spPr bwMode="auto">
            <a:xfrm>
              <a:off x="5738812" y="1749425"/>
              <a:ext cx="357188" cy="712788"/>
            </a:xfrm>
            <a:custGeom>
              <a:avLst/>
              <a:gdLst>
                <a:gd name="T0" fmla="*/ 112 w 112"/>
                <a:gd name="T1" fmla="*/ 224 h 224"/>
                <a:gd name="T2" fmla="*/ 112 w 112"/>
                <a:gd name="T3" fmla="*/ 0 h 224"/>
                <a:gd name="T4" fmla="*/ 0 w 112"/>
                <a:gd name="T5" fmla="*/ 112 h 224"/>
                <a:gd name="T6" fmla="*/ 112 w 112"/>
                <a:gd name="T7" fmla="*/ 224 h 224"/>
              </a:gdLst>
              <a:ahLst/>
              <a:cxnLst>
                <a:cxn ang="0">
                  <a:pos x="T0" y="T1"/>
                </a:cxn>
                <a:cxn ang="0">
                  <a:pos x="T2" y="T3"/>
                </a:cxn>
                <a:cxn ang="0">
                  <a:pos x="T4" y="T5"/>
                </a:cxn>
                <a:cxn ang="0">
                  <a:pos x="T6" y="T7"/>
                </a:cxn>
              </a:cxnLst>
              <a:rect l="0" t="0" r="r" b="b"/>
              <a:pathLst>
                <a:path w="112" h="224">
                  <a:moveTo>
                    <a:pt x="112" y="224"/>
                  </a:moveTo>
                  <a:cubicBezTo>
                    <a:pt x="112" y="0"/>
                    <a:pt x="112" y="0"/>
                    <a:pt x="112" y="0"/>
                  </a:cubicBezTo>
                  <a:cubicBezTo>
                    <a:pt x="50" y="0"/>
                    <a:pt x="0" y="50"/>
                    <a:pt x="0" y="112"/>
                  </a:cubicBezTo>
                  <a:cubicBezTo>
                    <a:pt x="0" y="173"/>
                    <a:pt x="50" y="224"/>
                    <a:pt x="112" y="224"/>
                  </a:cubicBezTo>
                  <a:close/>
                </a:path>
              </a:pathLst>
            </a:custGeom>
            <a:grpFill/>
            <a:ln>
              <a:noFill/>
            </a:ln>
          </p:spPr>
          <p:txBody>
            <a:bodyPr vert="horz" wrap="square" lIns="64273" tIns="32136" rIns="64273" bIns="32136" numCol="1" anchor="t" anchorCtr="0" compatLnSpc="1">
              <a:prstTxWarp prst="textNoShape">
                <a:avLst/>
              </a:prstTxWarp>
            </a:bodyPr>
            <a:lstStyle/>
            <a:p>
              <a:endParaRPr lang="en-US" sz="984">
                <a:solidFill>
                  <a:srgbClr val="118CE7"/>
                </a:solidFill>
              </a:endParaRPr>
            </a:p>
          </p:txBody>
        </p:sp>
      </p:grpSp>
      <p:sp>
        <p:nvSpPr>
          <p:cNvPr id="34" name="Freeform 34"/>
          <p:cNvSpPr>
            <a:spLocks/>
          </p:cNvSpPr>
          <p:nvPr/>
        </p:nvSpPr>
        <p:spPr bwMode="auto">
          <a:xfrm>
            <a:off x="3886022" y="4505364"/>
            <a:ext cx="322925" cy="440541"/>
          </a:xfrm>
          <a:custGeom>
            <a:avLst/>
            <a:gdLst>
              <a:gd name="T0" fmla="*/ 0 w 118"/>
              <a:gd name="T1" fmla="*/ 105 h 164"/>
              <a:gd name="T2" fmla="*/ 59 w 118"/>
              <a:gd name="T3" fmla="*/ 164 h 164"/>
              <a:gd name="T4" fmla="*/ 118 w 118"/>
              <a:gd name="T5" fmla="*/ 105 h 164"/>
              <a:gd name="T6" fmla="*/ 118 w 118"/>
              <a:gd name="T7" fmla="*/ 0 h 164"/>
              <a:gd name="T8" fmla="*/ 0 w 118"/>
              <a:gd name="T9" fmla="*/ 0 h 164"/>
              <a:gd name="T10" fmla="*/ 0 w 118"/>
              <a:gd name="T11" fmla="*/ 105 h 164"/>
            </a:gdLst>
            <a:ahLst/>
            <a:cxnLst>
              <a:cxn ang="0">
                <a:pos x="T0" y="T1"/>
              </a:cxn>
              <a:cxn ang="0">
                <a:pos x="T2" y="T3"/>
              </a:cxn>
              <a:cxn ang="0">
                <a:pos x="T4" y="T5"/>
              </a:cxn>
              <a:cxn ang="0">
                <a:pos x="T6" y="T7"/>
              </a:cxn>
              <a:cxn ang="0">
                <a:pos x="T8" y="T9"/>
              </a:cxn>
              <a:cxn ang="0">
                <a:pos x="T10" y="T11"/>
              </a:cxn>
            </a:cxnLst>
            <a:rect l="0" t="0" r="r" b="b"/>
            <a:pathLst>
              <a:path w="118" h="164">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rgbClr val="897262"/>
          </a:solidFill>
          <a:ln>
            <a:noFill/>
          </a:ln>
        </p:spPr>
        <p:txBody>
          <a:bodyPr vert="horz" wrap="square" lIns="64273" tIns="32136" rIns="64273" bIns="32136" numCol="1" anchor="t" anchorCtr="0" compatLnSpc="1">
            <a:prstTxWarp prst="textNoShape">
              <a:avLst/>
            </a:prstTxWarp>
          </a:bodyPr>
          <a:lstStyle/>
          <a:p>
            <a:endParaRPr lang="en-US" sz="984"/>
          </a:p>
        </p:txBody>
      </p:sp>
      <p:grpSp>
        <p:nvGrpSpPr>
          <p:cNvPr id="35" name="Group 34"/>
          <p:cNvGrpSpPr/>
          <p:nvPr/>
        </p:nvGrpSpPr>
        <p:grpSpPr>
          <a:xfrm>
            <a:off x="3801898" y="1574229"/>
            <a:ext cx="747613" cy="1118089"/>
            <a:chOff x="6096000" y="1749425"/>
            <a:chExt cx="874713" cy="1325563"/>
          </a:xfrm>
          <a:solidFill>
            <a:srgbClr val="0091D4"/>
          </a:solidFill>
        </p:grpSpPr>
        <p:sp>
          <p:nvSpPr>
            <p:cNvPr id="36" name="Freeform 33"/>
            <p:cNvSpPr>
              <a:spLocks/>
            </p:cNvSpPr>
            <p:nvPr/>
          </p:nvSpPr>
          <p:spPr bwMode="auto">
            <a:xfrm>
              <a:off x="6096000" y="2590800"/>
              <a:ext cx="874713" cy="484188"/>
            </a:xfrm>
            <a:custGeom>
              <a:avLst/>
              <a:gdLst>
                <a:gd name="T0" fmla="*/ 274 w 274"/>
                <a:gd name="T1" fmla="*/ 152 h 152"/>
                <a:gd name="T2" fmla="*/ 87 w 274"/>
                <a:gd name="T3" fmla="*/ 0 h 152"/>
                <a:gd name="T4" fmla="*/ 0 w 274"/>
                <a:gd name="T5" fmla="*/ 0 h 152"/>
                <a:gd name="T6" fmla="*/ 0 w 274"/>
                <a:gd name="T7" fmla="*/ 152 h 152"/>
                <a:gd name="T8" fmla="*/ 274 w 274"/>
                <a:gd name="T9" fmla="*/ 152 h 152"/>
              </a:gdLst>
              <a:ahLst/>
              <a:cxnLst>
                <a:cxn ang="0">
                  <a:pos x="T0" y="T1"/>
                </a:cxn>
                <a:cxn ang="0">
                  <a:pos x="T2" y="T3"/>
                </a:cxn>
                <a:cxn ang="0">
                  <a:pos x="T4" y="T5"/>
                </a:cxn>
                <a:cxn ang="0">
                  <a:pos x="T6" y="T7"/>
                </a:cxn>
                <a:cxn ang="0">
                  <a:pos x="T8" y="T9"/>
                </a:cxn>
              </a:cxnLst>
              <a:rect l="0" t="0" r="r" b="b"/>
              <a:pathLst>
                <a:path w="274" h="152">
                  <a:moveTo>
                    <a:pt x="274" y="152"/>
                  </a:moveTo>
                  <a:cubicBezTo>
                    <a:pt x="256" y="65"/>
                    <a:pt x="179" y="0"/>
                    <a:pt x="87" y="0"/>
                  </a:cubicBezTo>
                  <a:cubicBezTo>
                    <a:pt x="0" y="0"/>
                    <a:pt x="0" y="0"/>
                    <a:pt x="0" y="0"/>
                  </a:cubicBezTo>
                  <a:cubicBezTo>
                    <a:pt x="0" y="152"/>
                    <a:pt x="0" y="152"/>
                    <a:pt x="0" y="152"/>
                  </a:cubicBezTo>
                  <a:lnTo>
                    <a:pt x="274" y="152"/>
                  </a:lnTo>
                  <a:close/>
                </a:path>
              </a:pathLst>
            </a:custGeom>
            <a:grpFill/>
            <a:ln>
              <a:noFill/>
            </a:ln>
          </p:spPr>
          <p:txBody>
            <a:bodyPr vert="horz" wrap="square" lIns="64273" tIns="32136" rIns="64273" bIns="32136" numCol="1" anchor="t" anchorCtr="0" compatLnSpc="1">
              <a:prstTxWarp prst="textNoShape">
                <a:avLst/>
              </a:prstTxWarp>
            </a:bodyPr>
            <a:lstStyle/>
            <a:p>
              <a:endParaRPr lang="en-US" sz="984"/>
            </a:p>
          </p:txBody>
        </p:sp>
        <p:sp>
          <p:nvSpPr>
            <p:cNvPr id="37" name="Freeform 35"/>
            <p:cNvSpPr>
              <a:spLocks/>
            </p:cNvSpPr>
            <p:nvPr/>
          </p:nvSpPr>
          <p:spPr bwMode="auto">
            <a:xfrm>
              <a:off x="6096000" y="1749425"/>
              <a:ext cx="357188" cy="712788"/>
            </a:xfrm>
            <a:custGeom>
              <a:avLst/>
              <a:gdLst>
                <a:gd name="T0" fmla="*/ 112 w 112"/>
                <a:gd name="T1" fmla="*/ 112 h 224"/>
                <a:gd name="T2" fmla="*/ 0 w 112"/>
                <a:gd name="T3" fmla="*/ 0 h 224"/>
                <a:gd name="T4" fmla="*/ 0 w 112"/>
                <a:gd name="T5" fmla="*/ 224 h 224"/>
                <a:gd name="T6" fmla="*/ 112 w 112"/>
                <a:gd name="T7" fmla="*/ 112 h 224"/>
              </a:gdLst>
              <a:ahLst/>
              <a:cxnLst>
                <a:cxn ang="0">
                  <a:pos x="T0" y="T1"/>
                </a:cxn>
                <a:cxn ang="0">
                  <a:pos x="T2" y="T3"/>
                </a:cxn>
                <a:cxn ang="0">
                  <a:pos x="T4" y="T5"/>
                </a:cxn>
                <a:cxn ang="0">
                  <a:pos x="T6" y="T7"/>
                </a:cxn>
              </a:cxnLst>
              <a:rect l="0" t="0" r="r" b="b"/>
              <a:pathLst>
                <a:path w="112" h="224">
                  <a:moveTo>
                    <a:pt x="112" y="112"/>
                  </a:moveTo>
                  <a:cubicBezTo>
                    <a:pt x="112" y="50"/>
                    <a:pt x="62" y="0"/>
                    <a:pt x="0" y="0"/>
                  </a:cubicBezTo>
                  <a:cubicBezTo>
                    <a:pt x="0" y="224"/>
                    <a:pt x="0" y="224"/>
                    <a:pt x="0" y="224"/>
                  </a:cubicBezTo>
                  <a:cubicBezTo>
                    <a:pt x="62" y="224"/>
                    <a:pt x="112" y="173"/>
                    <a:pt x="112" y="112"/>
                  </a:cubicBezTo>
                  <a:close/>
                </a:path>
              </a:pathLst>
            </a:custGeom>
            <a:grpFill/>
            <a:ln>
              <a:noFill/>
            </a:ln>
          </p:spPr>
          <p:txBody>
            <a:bodyPr vert="horz" wrap="square" lIns="64273" tIns="32136" rIns="64273" bIns="32136" numCol="1" anchor="t" anchorCtr="0" compatLnSpc="1">
              <a:prstTxWarp prst="textNoShape">
                <a:avLst/>
              </a:prstTxWarp>
            </a:bodyPr>
            <a:lstStyle/>
            <a:p>
              <a:endParaRPr lang="en-US" sz="984"/>
            </a:p>
          </p:txBody>
        </p:sp>
      </p:grpSp>
      <p:sp>
        <p:nvSpPr>
          <p:cNvPr id="38" name="Freeform 36"/>
          <p:cNvSpPr>
            <a:spLocks/>
          </p:cNvSpPr>
          <p:nvPr/>
        </p:nvSpPr>
        <p:spPr bwMode="auto">
          <a:xfrm>
            <a:off x="3801899" y="2692318"/>
            <a:ext cx="758468" cy="761908"/>
          </a:xfrm>
          <a:custGeom>
            <a:avLst/>
            <a:gdLst>
              <a:gd name="T0" fmla="*/ 0 w 278"/>
              <a:gd name="T1" fmla="*/ 284 h 284"/>
              <a:gd name="T2" fmla="*/ 149 w 278"/>
              <a:gd name="T3" fmla="*/ 284 h 284"/>
              <a:gd name="T4" fmla="*/ 149 w 278"/>
              <a:gd name="T5" fmla="*/ 249 h 284"/>
              <a:gd name="T6" fmla="*/ 149 w 278"/>
              <a:gd name="T7" fmla="*/ 220 h 284"/>
              <a:gd name="T8" fmla="*/ 149 w 278"/>
              <a:gd name="T9" fmla="*/ 58 h 284"/>
              <a:gd name="T10" fmla="*/ 167 w 278"/>
              <a:gd name="T11" fmla="*/ 39 h 284"/>
              <a:gd name="T12" fmla="*/ 185 w 278"/>
              <a:gd name="T13" fmla="*/ 58 h 284"/>
              <a:gd name="T14" fmla="*/ 185 w 278"/>
              <a:gd name="T15" fmla="*/ 204 h 284"/>
              <a:gd name="T16" fmla="*/ 185 w 278"/>
              <a:gd name="T17" fmla="*/ 249 h 284"/>
              <a:gd name="T18" fmla="*/ 185 w 278"/>
              <a:gd name="T19" fmla="*/ 284 h 284"/>
              <a:gd name="T20" fmla="*/ 278 w 278"/>
              <a:gd name="T21" fmla="*/ 284 h 284"/>
              <a:gd name="T22" fmla="*/ 278 w 278"/>
              <a:gd name="T23" fmla="*/ 38 h 284"/>
              <a:gd name="T24" fmla="*/ 278 w 278"/>
              <a:gd name="T25" fmla="*/ 37 h 284"/>
              <a:gd name="T26" fmla="*/ 274 w 278"/>
              <a:gd name="T27" fmla="*/ 0 h 284"/>
              <a:gd name="T28" fmla="*/ 0 w 278"/>
              <a:gd name="T29" fmla="*/ 0 h 284"/>
              <a:gd name="T30" fmla="*/ 0 w 278"/>
              <a:gd name="T3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284">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rgbClr val="F1AA3E"/>
          </a:solidFill>
          <a:ln>
            <a:noFill/>
          </a:ln>
        </p:spPr>
        <p:txBody>
          <a:bodyPr vert="horz" wrap="square" lIns="64273" tIns="32136" rIns="64273" bIns="32136" numCol="1" anchor="t" anchorCtr="0" compatLnSpc="1">
            <a:prstTxWarp prst="textNoShape">
              <a:avLst/>
            </a:prstTxWarp>
          </a:bodyPr>
          <a:lstStyle/>
          <a:p>
            <a:endParaRPr lang="en-US" sz="984"/>
          </a:p>
        </p:txBody>
      </p:sp>
      <p:grpSp>
        <p:nvGrpSpPr>
          <p:cNvPr id="39" name="Group 38"/>
          <p:cNvGrpSpPr/>
          <p:nvPr/>
        </p:nvGrpSpPr>
        <p:grpSpPr>
          <a:xfrm>
            <a:off x="3801899" y="3454224"/>
            <a:ext cx="758468" cy="1051139"/>
            <a:chOff x="6096000" y="3978275"/>
            <a:chExt cx="887413" cy="1246188"/>
          </a:xfrm>
          <a:solidFill>
            <a:srgbClr val="EB84B4"/>
          </a:solidFill>
        </p:grpSpPr>
        <p:sp>
          <p:nvSpPr>
            <p:cNvPr id="40" name="Freeform 37"/>
            <p:cNvSpPr>
              <a:spLocks/>
            </p:cNvSpPr>
            <p:nvPr/>
          </p:nvSpPr>
          <p:spPr bwMode="auto">
            <a:xfrm>
              <a:off x="6096000" y="3978275"/>
              <a:ext cx="476250" cy="1246188"/>
            </a:xfrm>
            <a:custGeom>
              <a:avLst/>
              <a:gdLst>
                <a:gd name="T0" fmla="*/ 300 w 300"/>
                <a:gd name="T1" fmla="*/ 125 h 785"/>
                <a:gd name="T2" fmla="*/ 300 w 300"/>
                <a:gd name="T3" fmla="*/ 0 h 785"/>
                <a:gd name="T4" fmla="*/ 0 w 300"/>
                <a:gd name="T5" fmla="*/ 0 h 785"/>
                <a:gd name="T6" fmla="*/ 0 w 300"/>
                <a:gd name="T7" fmla="*/ 195 h 785"/>
                <a:gd name="T8" fmla="*/ 62 w 300"/>
                <a:gd name="T9" fmla="*/ 195 h 785"/>
                <a:gd name="T10" fmla="*/ 62 w 300"/>
                <a:gd name="T11" fmla="*/ 785 h 785"/>
                <a:gd name="T12" fmla="*/ 300 w 300"/>
                <a:gd name="T13" fmla="*/ 785 h 785"/>
                <a:gd name="T14" fmla="*/ 300 w 300"/>
                <a:gd name="T15" fmla="*/ 195 h 785"/>
                <a:gd name="T16" fmla="*/ 300 w 300"/>
                <a:gd name="T17" fmla="*/ 12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85">
                  <a:moveTo>
                    <a:pt x="300" y="125"/>
                  </a:moveTo>
                  <a:lnTo>
                    <a:pt x="300" y="0"/>
                  </a:lnTo>
                  <a:lnTo>
                    <a:pt x="0" y="0"/>
                  </a:lnTo>
                  <a:lnTo>
                    <a:pt x="0" y="195"/>
                  </a:lnTo>
                  <a:lnTo>
                    <a:pt x="62" y="195"/>
                  </a:lnTo>
                  <a:lnTo>
                    <a:pt x="62" y="785"/>
                  </a:lnTo>
                  <a:lnTo>
                    <a:pt x="300" y="785"/>
                  </a:lnTo>
                  <a:lnTo>
                    <a:pt x="300" y="195"/>
                  </a:lnTo>
                  <a:lnTo>
                    <a:pt x="300" y="125"/>
                  </a:lnTo>
                  <a:close/>
                </a:path>
              </a:pathLst>
            </a:custGeom>
            <a:grpFill/>
            <a:ln>
              <a:noFill/>
            </a:ln>
          </p:spPr>
          <p:txBody>
            <a:bodyPr vert="horz" wrap="square" lIns="64273" tIns="32136" rIns="64273" bIns="32136" numCol="1" anchor="t" anchorCtr="0" compatLnSpc="1">
              <a:prstTxWarp prst="textNoShape">
                <a:avLst/>
              </a:prstTxWarp>
            </a:bodyPr>
            <a:lstStyle/>
            <a:p>
              <a:endParaRPr lang="en-US" sz="984"/>
            </a:p>
          </p:txBody>
        </p:sp>
        <p:sp>
          <p:nvSpPr>
            <p:cNvPr id="41" name="Freeform 38"/>
            <p:cNvSpPr>
              <a:spLocks/>
            </p:cNvSpPr>
            <p:nvPr/>
          </p:nvSpPr>
          <p:spPr bwMode="auto">
            <a:xfrm>
              <a:off x="6686550" y="3978275"/>
              <a:ext cx="296863" cy="207963"/>
            </a:xfrm>
            <a:custGeom>
              <a:avLst/>
              <a:gdLst>
                <a:gd name="T0" fmla="*/ 0 w 93"/>
                <a:gd name="T1" fmla="*/ 18 h 65"/>
                <a:gd name="T2" fmla="*/ 47 w 93"/>
                <a:gd name="T3" fmla="*/ 65 h 65"/>
                <a:gd name="T4" fmla="*/ 93 w 93"/>
                <a:gd name="T5" fmla="*/ 18 h 65"/>
                <a:gd name="T6" fmla="*/ 93 w 93"/>
                <a:gd name="T7" fmla="*/ 0 h 65"/>
                <a:gd name="T8" fmla="*/ 0 w 93"/>
                <a:gd name="T9" fmla="*/ 0 h 65"/>
                <a:gd name="T10" fmla="*/ 0 w 93"/>
                <a:gd name="T11" fmla="*/ 18 h 65"/>
              </a:gdLst>
              <a:ahLst/>
              <a:cxnLst>
                <a:cxn ang="0">
                  <a:pos x="T0" y="T1"/>
                </a:cxn>
                <a:cxn ang="0">
                  <a:pos x="T2" y="T3"/>
                </a:cxn>
                <a:cxn ang="0">
                  <a:pos x="T4" y="T5"/>
                </a:cxn>
                <a:cxn ang="0">
                  <a:pos x="T6" y="T7"/>
                </a:cxn>
                <a:cxn ang="0">
                  <a:pos x="T8" y="T9"/>
                </a:cxn>
                <a:cxn ang="0">
                  <a:pos x="T10" y="T11"/>
                </a:cxn>
              </a:cxnLst>
              <a:rect l="0" t="0" r="r" b="b"/>
              <a:pathLst>
                <a:path w="93" h="65">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grpFill/>
            <a:ln>
              <a:noFill/>
            </a:ln>
          </p:spPr>
          <p:txBody>
            <a:bodyPr vert="horz" wrap="square" lIns="64273" tIns="32136" rIns="64273" bIns="32136" numCol="1" anchor="t" anchorCtr="0" compatLnSpc="1">
              <a:prstTxWarp prst="textNoShape">
                <a:avLst/>
              </a:prstTxWarp>
            </a:bodyPr>
            <a:lstStyle/>
            <a:p>
              <a:endParaRPr lang="en-US" sz="984"/>
            </a:p>
          </p:txBody>
        </p:sp>
      </p:grpSp>
      <p:sp>
        <p:nvSpPr>
          <p:cNvPr id="42" name="TextBox 41"/>
          <p:cNvSpPr txBox="1"/>
          <p:nvPr/>
        </p:nvSpPr>
        <p:spPr>
          <a:xfrm>
            <a:off x="6234692" y="2609707"/>
            <a:ext cx="3632891" cy="519245"/>
          </a:xfrm>
          <a:prstGeom prst="rect">
            <a:avLst/>
          </a:prstGeom>
          <a:noFill/>
        </p:spPr>
        <p:txBody>
          <a:bodyPr wrap="square" lIns="0" tIns="0" rIns="0" bIns="0" rtlCol="0" anchor="ctr">
            <a:spAutoFit/>
          </a:bodyPr>
          <a:lstStyle/>
          <a:p>
            <a:r>
              <a:rPr lang="en-AU" sz="1687" b="1" dirty="0">
                <a:solidFill>
                  <a:schemeClr val="bg1"/>
                </a:solidFill>
                <a:latin typeface="Montserrat" pitchFamily="2" charset="77"/>
                <a:ea typeface="Roboto Medium" panose="02000000000000000000" pitchFamily="2" charset="0"/>
              </a:rPr>
              <a:t>Errors and problems are clues and opportunities to improve</a:t>
            </a:r>
          </a:p>
        </p:txBody>
      </p:sp>
      <p:sp>
        <p:nvSpPr>
          <p:cNvPr id="43" name="TextBox 42"/>
          <p:cNvSpPr txBox="1"/>
          <p:nvPr/>
        </p:nvSpPr>
        <p:spPr>
          <a:xfrm>
            <a:off x="6243747" y="3433544"/>
            <a:ext cx="3900603" cy="519245"/>
          </a:xfrm>
          <a:prstGeom prst="rect">
            <a:avLst/>
          </a:prstGeom>
          <a:noFill/>
        </p:spPr>
        <p:txBody>
          <a:bodyPr wrap="square" lIns="0" tIns="0" rIns="0" bIns="0" rtlCol="0" anchor="ctr">
            <a:spAutoFit/>
          </a:bodyPr>
          <a:lstStyle/>
          <a:p>
            <a:r>
              <a:rPr lang="en-AU" sz="1687" b="1" dirty="0">
                <a:solidFill>
                  <a:schemeClr val="bg1"/>
                </a:solidFill>
                <a:latin typeface="Montserrat" pitchFamily="2" charset="77"/>
                <a:ea typeface="Roboto Medium" panose="02000000000000000000" pitchFamily="2" charset="0"/>
              </a:rPr>
              <a:t>Constant pressure to improve without a method is demoralizing</a:t>
            </a:r>
          </a:p>
        </p:txBody>
      </p:sp>
      <p:sp>
        <p:nvSpPr>
          <p:cNvPr id="44" name="TextBox 43"/>
          <p:cNvSpPr txBox="1"/>
          <p:nvPr/>
        </p:nvSpPr>
        <p:spPr>
          <a:xfrm>
            <a:off x="6243746" y="4245482"/>
            <a:ext cx="3739921" cy="519245"/>
          </a:xfrm>
          <a:prstGeom prst="rect">
            <a:avLst/>
          </a:prstGeom>
          <a:noFill/>
        </p:spPr>
        <p:txBody>
          <a:bodyPr wrap="square" lIns="0" tIns="0" rIns="0" bIns="0" rtlCol="0" anchor="ctr">
            <a:spAutoFit/>
          </a:bodyPr>
          <a:lstStyle/>
          <a:p>
            <a:r>
              <a:rPr lang="en-AU" sz="1687" b="1" dirty="0">
                <a:solidFill>
                  <a:schemeClr val="bg1"/>
                </a:solidFill>
                <a:latin typeface="Montserrat" pitchFamily="2" charset="77"/>
                <a:ea typeface="Roboto Medium" panose="02000000000000000000" pitchFamily="2" charset="0"/>
              </a:rPr>
              <a:t>Processes often cannot handle all the different scenarios that exist</a:t>
            </a:r>
          </a:p>
        </p:txBody>
      </p:sp>
      <p:sp>
        <p:nvSpPr>
          <p:cNvPr id="45" name="Rounded Rectangle 44"/>
          <p:cNvSpPr/>
          <p:nvPr/>
        </p:nvSpPr>
        <p:spPr>
          <a:xfrm>
            <a:off x="5506185" y="2572085"/>
            <a:ext cx="584503" cy="576835"/>
          </a:xfrm>
          <a:prstGeom prst="roundRect">
            <a:avLst>
              <a:gd name="adj" fmla="val 50000"/>
            </a:avLst>
          </a:prstGeom>
          <a:solidFill>
            <a:srgbClr val="F1AA3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87" dirty="0">
              <a:solidFill>
                <a:schemeClr val="bg1"/>
              </a:solidFill>
              <a:latin typeface="+mj-lt"/>
            </a:endParaRPr>
          </a:p>
        </p:txBody>
      </p:sp>
      <p:sp>
        <p:nvSpPr>
          <p:cNvPr id="46" name="Rounded Rectangle 45"/>
          <p:cNvSpPr/>
          <p:nvPr/>
        </p:nvSpPr>
        <p:spPr>
          <a:xfrm>
            <a:off x="5506185" y="3413245"/>
            <a:ext cx="584503" cy="576835"/>
          </a:xfrm>
          <a:prstGeom prst="roundRect">
            <a:avLst>
              <a:gd name="adj" fmla="val 50000"/>
            </a:avLst>
          </a:prstGeom>
          <a:solidFill>
            <a:srgbClr val="EB84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987" dirty="0">
              <a:solidFill>
                <a:schemeClr val="bg1"/>
              </a:solidFill>
              <a:latin typeface="+mj-lt"/>
            </a:endParaRPr>
          </a:p>
        </p:txBody>
      </p:sp>
      <p:sp>
        <p:nvSpPr>
          <p:cNvPr id="47" name="Rounded Rectangle 46"/>
          <p:cNvSpPr/>
          <p:nvPr/>
        </p:nvSpPr>
        <p:spPr>
          <a:xfrm>
            <a:off x="5506185" y="4216685"/>
            <a:ext cx="584503" cy="576835"/>
          </a:xfrm>
          <a:prstGeom prst="roundRect">
            <a:avLst>
              <a:gd name="adj" fmla="val 50000"/>
            </a:avLst>
          </a:prstGeom>
          <a:solidFill>
            <a:srgbClr val="8972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987" dirty="0">
              <a:solidFill>
                <a:schemeClr val="bg1"/>
              </a:solidFill>
              <a:latin typeface="+mj-lt"/>
            </a:endParaRPr>
          </a:p>
        </p:txBody>
      </p:sp>
      <p:sp>
        <p:nvSpPr>
          <p:cNvPr id="48" name="TextBox 47"/>
          <p:cNvSpPr txBox="1"/>
          <p:nvPr/>
        </p:nvSpPr>
        <p:spPr>
          <a:xfrm>
            <a:off x="6234692" y="1755010"/>
            <a:ext cx="3632891" cy="519245"/>
          </a:xfrm>
          <a:prstGeom prst="rect">
            <a:avLst/>
          </a:prstGeom>
          <a:noFill/>
        </p:spPr>
        <p:txBody>
          <a:bodyPr wrap="square" lIns="0" tIns="0" rIns="0" bIns="0" rtlCol="0" anchor="ctr">
            <a:spAutoFit/>
          </a:bodyPr>
          <a:lstStyle/>
          <a:p>
            <a:r>
              <a:rPr lang="en-AU" sz="1687" b="1" dirty="0">
                <a:solidFill>
                  <a:schemeClr val="bg1"/>
                </a:solidFill>
                <a:latin typeface="Montserrat" pitchFamily="2" charset="77"/>
                <a:ea typeface="Roboto Medium" panose="02000000000000000000" pitchFamily="2" charset="0"/>
              </a:rPr>
              <a:t>Encourage awareness of problems and opportunities</a:t>
            </a:r>
          </a:p>
        </p:txBody>
      </p:sp>
      <p:sp>
        <p:nvSpPr>
          <p:cNvPr id="49" name="Rounded Rectangle 48"/>
          <p:cNvSpPr/>
          <p:nvPr/>
        </p:nvSpPr>
        <p:spPr>
          <a:xfrm>
            <a:off x="5506185" y="1726213"/>
            <a:ext cx="584503" cy="576835"/>
          </a:xfrm>
          <a:prstGeom prst="roundRect">
            <a:avLst>
              <a:gd name="adj" fmla="val 50000"/>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987" dirty="0">
              <a:solidFill>
                <a:schemeClr val="bg1"/>
              </a:solidFill>
              <a:latin typeface="+mj-lt"/>
            </a:endParaRPr>
          </a:p>
        </p:txBody>
      </p:sp>
      <p:cxnSp>
        <p:nvCxnSpPr>
          <p:cNvPr id="50" name="Straight Arrow Connector 49"/>
          <p:cNvCxnSpPr/>
          <p:nvPr/>
        </p:nvCxnSpPr>
        <p:spPr>
          <a:xfrm flipH="1">
            <a:off x="4549513" y="1966704"/>
            <a:ext cx="803612" cy="0"/>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832102" y="2874253"/>
            <a:ext cx="521023" cy="0"/>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725529" y="3693165"/>
            <a:ext cx="627595" cy="0"/>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549513" y="4505363"/>
            <a:ext cx="803612" cy="0"/>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 xmlns:a16="http://schemas.microsoft.com/office/drawing/2014/main" id="{5B750395-9357-6F47-B779-EB5384CE3366}"/>
              </a:ext>
            </a:extLst>
          </p:cNvPr>
          <p:cNvSpPr/>
          <p:nvPr/>
        </p:nvSpPr>
        <p:spPr>
          <a:xfrm>
            <a:off x="2230507" y="5267269"/>
            <a:ext cx="7135858" cy="784574"/>
          </a:xfrm>
          <a:prstGeom prst="rect">
            <a:avLst/>
          </a:prstGeom>
          <a:solidFill>
            <a:srgbClr val="0091D4"/>
          </a:solidFill>
          <a:effectLst/>
        </p:spPr>
        <p:txBody>
          <a:bodyPr wrap="square" anchor="t">
            <a:spAutoFit/>
          </a:bodyPr>
          <a:lstStyle/>
          <a:p>
            <a:pPr algn="ctr" defTabSz="914114"/>
            <a:r>
              <a:rPr lang="en-US" sz="2249" dirty="0">
                <a:solidFill>
                  <a:srgbClr val="FFFFFF"/>
                </a:solidFill>
                <a:latin typeface="Montserrat" charset="0"/>
                <a:ea typeface="Montserrat" charset="0"/>
                <a:cs typeface="Montserrat" charset="0"/>
              </a:rPr>
              <a:t>Every process is perfectly designed</a:t>
            </a:r>
            <a:br>
              <a:rPr lang="en-US" sz="2249" dirty="0">
                <a:solidFill>
                  <a:srgbClr val="FFFFFF"/>
                </a:solidFill>
                <a:latin typeface="Montserrat" charset="0"/>
                <a:ea typeface="Montserrat" charset="0"/>
                <a:cs typeface="Montserrat" charset="0"/>
              </a:rPr>
            </a:br>
            <a:r>
              <a:rPr lang="en-US" sz="2249" dirty="0">
                <a:solidFill>
                  <a:srgbClr val="FFFFFF"/>
                </a:solidFill>
                <a:latin typeface="Montserrat" charset="0"/>
                <a:ea typeface="Montserrat" charset="0"/>
                <a:cs typeface="Montserrat" charset="0"/>
              </a:rPr>
              <a:t>to achieve exactly the results it gets</a:t>
            </a:r>
          </a:p>
        </p:txBody>
      </p:sp>
      <p:pic>
        <p:nvPicPr>
          <p:cNvPr id="30" name="Picture 29"/>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18063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a:spLocks noGrp="1"/>
          </p:cNvSpPr>
          <p:nvPr>
            <p:ph type="title"/>
          </p:nvPr>
        </p:nvSpPr>
        <p:spPr>
          <a:xfrm>
            <a:off x="1528093" y="3070"/>
            <a:ext cx="9135820" cy="960604"/>
          </a:xfrm>
          <a:prstGeom prst="rect">
            <a:avLst/>
          </a:prstGeom>
          <a:noFill/>
          <a:ln>
            <a:noFill/>
          </a:ln>
          <a:effectLst>
            <a:outerShdw blurRad="50800" dist="50800" dir="5400000" algn="ctr" rotWithShape="0">
              <a:srgbClr val="000000">
                <a:alpha val="20000"/>
              </a:srgbClr>
            </a:outerShdw>
          </a:effectLst>
        </p:spPr>
        <p:txBody>
          <a:bodyPr spcFirstLastPara="1" wrap="square" lIns="91343" tIns="45660" rIns="91343" bIns="45660" anchor="ctr" anchorCtr="0">
            <a:noAutofit/>
          </a:bodyPr>
          <a:lstStyle/>
          <a:p>
            <a:pPr>
              <a:buSzPts val="3300"/>
            </a:pPr>
            <a:r>
              <a:rPr lang="en-US" dirty="0">
                <a:solidFill>
                  <a:schemeClr val="bg1"/>
                </a:solidFill>
              </a:rPr>
              <a:t>1. Create Ideal Conditions</a:t>
            </a:r>
            <a:endParaRPr dirty="0">
              <a:solidFill>
                <a:schemeClr val="bg1"/>
              </a:solidFill>
            </a:endParaRPr>
          </a:p>
        </p:txBody>
      </p:sp>
      <p:sp>
        <p:nvSpPr>
          <p:cNvPr id="372" name="Google Shape;372;p56"/>
          <p:cNvSpPr txBox="1">
            <a:spLocks noGrp="1"/>
          </p:cNvSpPr>
          <p:nvPr>
            <p:ph type="body" idx="1"/>
          </p:nvPr>
        </p:nvSpPr>
        <p:spPr>
          <a:xfrm>
            <a:off x="1742387" y="1341174"/>
            <a:ext cx="8707231" cy="4347444"/>
          </a:xfrm>
          <a:prstGeom prst="rect">
            <a:avLst/>
          </a:prstGeom>
          <a:noFill/>
          <a:ln>
            <a:noFill/>
          </a:ln>
        </p:spPr>
        <p:txBody>
          <a:bodyPr spcFirstLastPara="1" wrap="square" lIns="91343" tIns="45660" rIns="91343" bIns="45660" anchor="t" anchorCtr="0">
            <a:noAutofit/>
          </a:bodyPr>
          <a:lstStyle/>
          <a:p>
            <a:pPr marL="228278" indent="-228278">
              <a:spcAft>
                <a:spcPts val="843"/>
              </a:spcAft>
              <a:buSzPts val="2500"/>
            </a:pPr>
            <a:r>
              <a:rPr lang="en-US" dirty="0">
                <a:solidFill>
                  <a:schemeClr val="bg1"/>
                </a:solidFill>
              </a:rPr>
              <a:t>Reduce fear</a:t>
            </a:r>
          </a:p>
          <a:p>
            <a:pPr marL="228278" indent="-228278">
              <a:spcAft>
                <a:spcPts val="843"/>
              </a:spcAft>
              <a:buSzPts val="2500"/>
            </a:pPr>
            <a:r>
              <a:rPr lang="en-US" dirty="0">
                <a:solidFill>
                  <a:schemeClr val="bg1"/>
                </a:solidFill>
              </a:rPr>
              <a:t>Support a blame-free environment</a:t>
            </a:r>
            <a:endParaRPr dirty="0">
              <a:solidFill>
                <a:schemeClr val="bg1"/>
              </a:solidFill>
            </a:endParaRPr>
          </a:p>
          <a:p>
            <a:pPr marL="228278" indent="-228278">
              <a:spcAft>
                <a:spcPts val="843"/>
              </a:spcAft>
              <a:buSzPts val="2500"/>
            </a:pPr>
            <a:r>
              <a:rPr lang="en-US" dirty="0">
                <a:solidFill>
                  <a:schemeClr val="bg1"/>
                </a:solidFill>
              </a:rPr>
              <a:t>Recognize behaviors that create a search for the guilty</a:t>
            </a:r>
            <a:endParaRPr dirty="0">
              <a:solidFill>
                <a:schemeClr val="bg1"/>
              </a:solidFill>
            </a:endParaRPr>
          </a:p>
          <a:p>
            <a:pPr marL="228278" indent="-228278">
              <a:spcAft>
                <a:spcPts val="843"/>
              </a:spcAft>
              <a:buSzPts val="2500"/>
            </a:pPr>
            <a:r>
              <a:rPr lang="en-US" dirty="0">
                <a:solidFill>
                  <a:schemeClr val="bg1"/>
                </a:solidFill>
              </a:rPr>
              <a:t>Focus on the process, not the people</a:t>
            </a:r>
            <a:endParaRPr dirty="0">
              <a:solidFill>
                <a:schemeClr val="bg1"/>
              </a:solidFill>
            </a:endParaRPr>
          </a:p>
          <a:p>
            <a:pPr marL="228278" indent="-228278">
              <a:spcAft>
                <a:spcPts val="843"/>
              </a:spcAft>
              <a:buSzPts val="2500"/>
            </a:pPr>
            <a:r>
              <a:rPr lang="en-US" dirty="0">
                <a:solidFill>
                  <a:schemeClr val="bg1"/>
                </a:solidFill>
              </a:rPr>
              <a:t>Recognize and promote desired behaviors </a:t>
            </a:r>
            <a:endParaRPr dirty="0">
              <a:solidFill>
                <a:schemeClr val="bg1"/>
              </a:solidFill>
            </a:endParaRPr>
          </a:p>
          <a:p>
            <a:pPr marL="684836" lvl="1" indent="-228278">
              <a:spcBef>
                <a:spcPts val="0"/>
              </a:spcBef>
              <a:spcAft>
                <a:spcPts val="843"/>
              </a:spcAft>
              <a:buSzPts val="2200"/>
            </a:pPr>
            <a:r>
              <a:rPr lang="en-US" dirty="0">
                <a:solidFill>
                  <a:schemeClr val="bg1"/>
                </a:solidFill>
              </a:rPr>
              <a:t>Asking why</a:t>
            </a:r>
            <a:endParaRPr dirty="0">
              <a:solidFill>
                <a:schemeClr val="bg1"/>
              </a:solidFill>
            </a:endParaRPr>
          </a:p>
          <a:p>
            <a:pPr marL="684836" lvl="1" indent="-228278">
              <a:spcBef>
                <a:spcPts val="0"/>
              </a:spcBef>
              <a:spcAft>
                <a:spcPts val="843"/>
              </a:spcAft>
              <a:buSzPts val="2200"/>
            </a:pPr>
            <a:r>
              <a:rPr lang="en-US" dirty="0">
                <a:solidFill>
                  <a:schemeClr val="bg1"/>
                </a:solidFill>
              </a:rPr>
              <a:t>Calculated risk-taking</a:t>
            </a:r>
            <a:endParaRPr dirty="0">
              <a:solidFill>
                <a:schemeClr val="bg1"/>
              </a:solidFill>
            </a:endParaRPr>
          </a:p>
          <a:p>
            <a:pPr marL="684836" lvl="1" indent="-228278">
              <a:spcBef>
                <a:spcPts val="0"/>
              </a:spcBef>
              <a:spcAft>
                <a:spcPts val="843"/>
              </a:spcAft>
              <a:buSzPts val="2200"/>
            </a:pPr>
            <a:r>
              <a:rPr lang="en-US" dirty="0">
                <a:solidFill>
                  <a:schemeClr val="bg1"/>
                </a:solidFill>
              </a:rPr>
              <a:t>Making process problems visible</a:t>
            </a:r>
          </a:p>
          <a:p>
            <a:pPr marL="684836" lvl="1" indent="-228278">
              <a:spcBef>
                <a:spcPts val="0"/>
              </a:spcBef>
              <a:spcAft>
                <a:spcPts val="843"/>
              </a:spcAft>
              <a:buSzPts val="2200"/>
            </a:pPr>
            <a:r>
              <a:rPr lang="en-US" dirty="0">
                <a:solidFill>
                  <a:schemeClr val="bg1"/>
                </a:solidFill>
              </a:rPr>
              <a:t>Encourage experimentation</a:t>
            </a:r>
            <a:endParaRPr dirty="0">
              <a:solidFill>
                <a:schemeClr val="bg1"/>
              </a:solidFill>
            </a:endParaRPr>
          </a:p>
        </p:txBody>
      </p:sp>
      <p:sp>
        <p:nvSpPr>
          <p:cNvPr id="5" name="Google Shape;331;p51">
            <a:extLst>
              <a:ext uri="{FF2B5EF4-FFF2-40B4-BE49-F238E27FC236}">
                <a16:creationId xmlns="" xmlns:a16="http://schemas.microsoft.com/office/drawing/2014/main" id="{AF5D42BD-D534-1D4B-B4EF-42190CBD33F6}"/>
              </a:ext>
            </a:extLst>
          </p:cNvPr>
          <p:cNvSpPr/>
          <p:nvPr/>
        </p:nvSpPr>
        <p:spPr>
          <a:xfrm>
            <a:off x="8892663" y="6052088"/>
            <a:ext cx="1141397" cy="112896"/>
          </a:xfrm>
          <a:prstGeom prst="ellipse">
            <a:avLst/>
          </a:prstGeom>
          <a:solidFill>
            <a:schemeClr val="dk1">
              <a:alpha val="34901"/>
            </a:schemeClr>
          </a:solidFill>
          <a:ln>
            <a:noFill/>
          </a:ln>
        </p:spPr>
        <p:txBody>
          <a:bodyPr spcFirstLastPara="1" wrap="square" lIns="91343" tIns="45660" rIns="91343" bIns="45660" anchor="ctr" anchorCtr="0">
            <a:noAutofit/>
          </a:bodyPr>
          <a:lstStyle/>
          <a:p>
            <a:pPr algn="ctr" defTabSz="642440"/>
            <a:endParaRPr sz="1797">
              <a:solidFill>
                <a:srgbClr val="FFFFFF"/>
              </a:solidFill>
              <a:latin typeface="Calibri"/>
              <a:ea typeface="Calibri"/>
              <a:cs typeface="Calibri"/>
              <a:sym typeface="Calibri"/>
            </a:endParaRPr>
          </a:p>
        </p:txBody>
      </p:sp>
      <p:pic>
        <p:nvPicPr>
          <p:cNvPr id="3" name="Picture 2">
            <a:extLst>
              <a:ext uri="{FF2B5EF4-FFF2-40B4-BE49-F238E27FC236}">
                <a16:creationId xmlns="" xmlns:a16="http://schemas.microsoft.com/office/drawing/2014/main" id="{95C63918-DF30-C340-9D1F-C699E0BBD0B9}"/>
              </a:ext>
            </a:extLst>
          </p:cNvPr>
          <p:cNvPicPr>
            <a:picLocks noChangeAspect="1"/>
          </p:cNvPicPr>
          <p:nvPr/>
        </p:nvPicPr>
        <p:blipFill>
          <a:blip r:embed="rId3"/>
          <a:stretch>
            <a:fillRect/>
          </a:stretch>
        </p:blipFill>
        <p:spPr>
          <a:xfrm>
            <a:off x="8808210" y="3590750"/>
            <a:ext cx="1400877" cy="2498380"/>
          </a:xfrm>
          <a:prstGeom prst="rect">
            <a:avLst/>
          </a:prstGeom>
        </p:spPr>
      </p:pic>
      <p:pic>
        <p:nvPicPr>
          <p:cNvPr id="8" name="Picture 7"/>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012398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36CAC-656D-344B-B36D-0C8469588608}"/>
              </a:ext>
            </a:extLst>
          </p:cNvPr>
          <p:cNvSpPr>
            <a:spLocks noGrp="1"/>
          </p:cNvSpPr>
          <p:nvPr>
            <p:ph type="title"/>
          </p:nvPr>
        </p:nvSpPr>
        <p:spPr/>
        <p:txBody>
          <a:bodyPr/>
          <a:lstStyle/>
          <a:p>
            <a:r>
              <a:rPr lang="en-US" dirty="0">
                <a:solidFill>
                  <a:schemeClr val="tx2"/>
                </a:solidFill>
              </a:rPr>
              <a:t>What Is Tolerated In Your Organization?</a:t>
            </a:r>
          </a:p>
        </p:txBody>
      </p:sp>
      <p:sp>
        <p:nvSpPr>
          <p:cNvPr id="5" name="Shape 199">
            <a:extLst>
              <a:ext uri="{FF2B5EF4-FFF2-40B4-BE49-F238E27FC236}">
                <a16:creationId xmlns="" xmlns:a16="http://schemas.microsoft.com/office/drawing/2014/main" id="{BEDB85CD-2CB2-9A46-8DFE-B7A3D8E8F99E}"/>
              </a:ext>
            </a:extLst>
          </p:cNvPr>
          <p:cNvSpPr txBox="1"/>
          <p:nvPr/>
        </p:nvSpPr>
        <p:spPr>
          <a:xfrm>
            <a:off x="2154416" y="2976124"/>
            <a:ext cx="7883171" cy="1551029"/>
          </a:xfrm>
          <a:prstGeom prst="rect">
            <a:avLst/>
          </a:prstGeom>
          <a:noFill/>
          <a:ln>
            <a:noFill/>
          </a:ln>
        </p:spPr>
        <p:txBody>
          <a:bodyPr spcFirstLastPara="1" wrap="square" lIns="64263" tIns="32123" rIns="64263" bIns="32123" anchor="t" anchorCtr="0">
            <a:noAutofit/>
          </a:bodyPr>
          <a:lstStyle/>
          <a:p>
            <a:pPr algn="ctr">
              <a:lnSpc>
                <a:spcPct val="90000"/>
              </a:lnSpc>
              <a:buClr>
                <a:srgbClr val="3F3F3F"/>
              </a:buClr>
              <a:buSzPts val="3200"/>
            </a:pPr>
            <a:r>
              <a:rPr lang="en-US" sz="3796" b="1" dirty="0">
                <a:solidFill>
                  <a:schemeClr val="bg1"/>
                </a:solidFill>
                <a:latin typeface="Montserrat"/>
                <a:ea typeface="Montserrat"/>
                <a:cs typeface="Montserrat"/>
                <a:sym typeface="Montserrat"/>
              </a:rPr>
              <a:t>Culture is created by what</a:t>
            </a:r>
            <a:br>
              <a:rPr lang="en-US" sz="3796" b="1" dirty="0">
                <a:solidFill>
                  <a:schemeClr val="bg1"/>
                </a:solidFill>
                <a:latin typeface="Montserrat"/>
                <a:ea typeface="Montserrat"/>
                <a:cs typeface="Montserrat"/>
                <a:sym typeface="Montserrat"/>
              </a:rPr>
            </a:br>
            <a:r>
              <a:rPr lang="en-US" sz="3796" b="1" dirty="0">
                <a:solidFill>
                  <a:schemeClr val="bg1"/>
                </a:solidFill>
                <a:latin typeface="Montserrat"/>
                <a:ea typeface="Montserrat"/>
                <a:cs typeface="Montserrat"/>
                <a:sym typeface="Montserrat"/>
              </a:rPr>
              <a:t>is tolerated and promoted.</a:t>
            </a:r>
            <a:endParaRPr sz="3796" b="1" dirty="0">
              <a:solidFill>
                <a:schemeClr val="bg1"/>
              </a:solidFill>
              <a:latin typeface="Montserrat"/>
              <a:ea typeface="Montserrat"/>
              <a:cs typeface="Montserrat"/>
              <a:sym typeface="Montserrat"/>
            </a:endParaRPr>
          </a:p>
          <a:p>
            <a:pPr algn="ctr">
              <a:lnSpc>
                <a:spcPct val="90000"/>
              </a:lnSpc>
              <a:spcBef>
                <a:spcPts val="1421"/>
              </a:spcBef>
              <a:buClr>
                <a:srgbClr val="0091D4"/>
              </a:buClr>
              <a:buSzPts val="3600"/>
            </a:pPr>
            <a:r>
              <a:rPr lang="en-US" sz="2531" b="1" dirty="0">
                <a:solidFill>
                  <a:schemeClr val="bg1"/>
                </a:solidFill>
                <a:latin typeface="Montserrat"/>
                <a:ea typeface="Montserrat"/>
                <a:cs typeface="Montserrat"/>
                <a:sym typeface="Montserrat"/>
              </a:rPr>
              <a:t>- Dr. Henry Cloud -</a:t>
            </a:r>
            <a:endParaRPr sz="2531" b="1" dirty="0">
              <a:solidFill>
                <a:schemeClr val="bg1"/>
              </a:solidFill>
              <a:latin typeface="Montserrat"/>
              <a:ea typeface="Montserrat"/>
              <a:cs typeface="Montserrat"/>
              <a:sym typeface="Montserrat"/>
            </a:endParaRPr>
          </a:p>
        </p:txBody>
      </p:sp>
      <p:sp>
        <p:nvSpPr>
          <p:cNvPr id="6" name="Shape 200">
            <a:extLst>
              <a:ext uri="{FF2B5EF4-FFF2-40B4-BE49-F238E27FC236}">
                <a16:creationId xmlns="" xmlns:a16="http://schemas.microsoft.com/office/drawing/2014/main" id="{1287576A-CE17-D94E-9487-28B790A4F089}"/>
              </a:ext>
            </a:extLst>
          </p:cNvPr>
          <p:cNvSpPr txBox="1"/>
          <p:nvPr/>
        </p:nvSpPr>
        <p:spPr>
          <a:xfrm>
            <a:off x="2093677" y="2844214"/>
            <a:ext cx="853476" cy="1814849"/>
          </a:xfrm>
          <a:prstGeom prst="rect">
            <a:avLst/>
          </a:prstGeom>
          <a:noFill/>
          <a:ln>
            <a:noFill/>
          </a:ln>
        </p:spPr>
        <p:txBody>
          <a:bodyPr spcFirstLastPara="1" wrap="square" lIns="64263" tIns="32123" rIns="64263" bIns="32123" anchor="t" anchorCtr="0">
            <a:noAutofit/>
          </a:bodyPr>
          <a:lstStyle/>
          <a:p>
            <a:pPr>
              <a:lnSpc>
                <a:spcPct val="90000"/>
              </a:lnSpc>
              <a:buClr>
                <a:srgbClr val="0091D4"/>
              </a:buClr>
              <a:buSzPts val="12000"/>
            </a:pPr>
            <a:r>
              <a:rPr lang="en-US" sz="8434" b="1" dirty="0">
                <a:solidFill>
                  <a:srgbClr val="F2B352"/>
                </a:solidFill>
                <a:latin typeface="Times New Roman"/>
                <a:ea typeface="Times New Roman"/>
                <a:cs typeface="Times New Roman"/>
                <a:sym typeface="Times New Roman"/>
              </a:rPr>
              <a:t>“</a:t>
            </a:r>
            <a:endParaRPr sz="8434" b="1" dirty="0">
              <a:solidFill>
                <a:srgbClr val="F2B352"/>
              </a:solidFill>
              <a:latin typeface="Times New Roman"/>
              <a:ea typeface="Times New Roman"/>
              <a:cs typeface="Times New Roman"/>
              <a:sym typeface="Times New Roman"/>
            </a:endParaRPr>
          </a:p>
        </p:txBody>
      </p:sp>
      <p:sp>
        <p:nvSpPr>
          <p:cNvPr id="7" name="Shape 201">
            <a:extLst>
              <a:ext uri="{FF2B5EF4-FFF2-40B4-BE49-F238E27FC236}">
                <a16:creationId xmlns="" xmlns:a16="http://schemas.microsoft.com/office/drawing/2014/main" id="{60BF3868-A2CB-9841-92C0-2C5C4790A0F6}"/>
              </a:ext>
            </a:extLst>
          </p:cNvPr>
          <p:cNvSpPr txBox="1"/>
          <p:nvPr/>
        </p:nvSpPr>
        <p:spPr>
          <a:xfrm>
            <a:off x="9279827" y="2844214"/>
            <a:ext cx="853476" cy="1814849"/>
          </a:xfrm>
          <a:prstGeom prst="rect">
            <a:avLst/>
          </a:prstGeom>
          <a:noFill/>
          <a:ln>
            <a:noFill/>
          </a:ln>
        </p:spPr>
        <p:txBody>
          <a:bodyPr spcFirstLastPara="1" wrap="square" lIns="64263" tIns="32123" rIns="64263" bIns="32123" anchor="t" anchorCtr="0">
            <a:noAutofit/>
          </a:bodyPr>
          <a:lstStyle/>
          <a:p>
            <a:pPr algn="r">
              <a:lnSpc>
                <a:spcPct val="90000"/>
              </a:lnSpc>
              <a:buClr>
                <a:srgbClr val="0091D4"/>
              </a:buClr>
              <a:buSzPts val="12000"/>
            </a:pPr>
            <a:r>
              <a:rPr lang="en-US" sz="8434" b="1" dirty="0">
                <a:solidFill>
                  <a:srgbClr val="F2B352"/>
                </a:solidFill>
                <a:latin typeface="Times New Roman"/>
                <a:ea typeface="Times New Roman"/>
                <a:cs typeface="Times New Roman"/>
                <a:sym typeface="Times New Roman"/>
              </a:rPr>
              <a:t>”</a:t>
            </a:r>
            <a:endParaRPr sz="8434" b="1" dirty="0">
              <a:solidFill>
                <a:srgbClr val="F2B352"/>
              </a:solidFill>
              <a:latin typeface="Times New Roman"/>
              <a:ea typeface="Times New Roman"/>
              <a:cs typeface="Times New Roman"/>
              <a:sym typeface="Times New Roman"/>
            </a:endParaRPr>
          </a:p>
        </p:txBody>
      </p:sp>
      <p:pic>
        <p:nvPicPr>
          <p:cNvPr id="9" name="Picture 8"/>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79979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a:extLst>
              <a:ext uri="{FF2B5EF4-FFF2-40B4-BE49-F238E27FC236}">
                <a16:creationId xmlns="" xmlns:a16="http://schemas.microsoft.com/office/drawing/2014/main" id="{C6533341-B829-5848-BCE4-188A16193812}"/>
              </a:ext>
            </a:extLst>
          </p:cNvPr>
          <p:cNvSpPr>
            <a:spLocks noGrp="1"/>
          </p:cNvSpPr>
          <p:nvPr>
            <p:ph type="title"/>
          </p:nvPr>
        </p:nvSpPr>
        <p:spPr/>
        <p:txBody>
          <a:bodyPr/>
          <a:lstStyle/>
          <a:p>
            <a:r>
              <a:rPr lang="en-US" altLang="en-US" dirty="0">
                <a:solidFill>
                  <a:schemeClr val="tx2"/>
                </a:solidFill>
                <a:ea typeface="ＭＳ Ｐゴシック" panose="020B0600070205080204" pitchFamily="34" charset="-128"/>
              </a:rPr>
              <a:t>2. Build the Problem-Solving Muscle</a:t>
            </a:r>
          </a:p>
        </p:txBody>
      </p:sp>
      <p:sp>
        <p:nvSpPr>
          <p:cNvPr id="3" name="Rounded Rectangle 2">
            <a:extLst>
              <a:ext uri="{FF2B5EF4-FFF2-40B4-BE49-F238E27FC236}">
                <a16:creationId xmlns="" xmlns:a16="http://schemas.microsoft.com/office/drawing/2014/main" id="{EE372B56-4736-B94A-94DE-997F96A4B4AF}"/>
              </a:ext>
            </a:extLst>
          </p:cNvPr>
          <p:cNvSpPr/>
          <p:nvPr/>
        </p:nvSpPr>
        <p:spPr>
          <a:xfrm>
            <a:off x="2384441" y="1505323"/>
            <a:ext cx="7558691" cy="4712300"/>
          </a:xfrm>
          <a:prstGeom prst="roundRect">
            <a:avLst/>
          </a:prstGeom>
          <a:solidFill>
            <a:schemeClr val="bg2"/>
          </a:solidFill>
          <a:ln w="38100">
            <a:solidFill>
              <a:srgbClr val="F2B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 xmlns:a16="http://schemas.microsoft.com/office/drawing/2014/main" id="{73E77D10-D9BE-4C44-A46E-F67C2343D781}"/>
              </a:ext>
            </a:extLst>
          </p:cNvPr>
          <p:cNvPicPr>
            <a:picLocks noChangeAspect="1"/>
          </p:cNvPicPr>
          <p:nvPr/>
        </p:nvPicPr>
        <p:blipFill>
          <a:blip r:embed="rId3"/>
          <a:stretch>
            <a:fillRect/>
          </a:stretch>
        </p:blipFill>
        <p:spPr>
          <a:xfrm>
            <a:off x="3836047" y="1505323"/>
            <a:ext cx="4655477" cy="4674714"/>
          </a:xfrm>
          <a:prstGeom prst="rect">
            <a:avLst/>
          </a:prstGeom>
        </p:spPr>
      </p:pic>
      <p:pic>
        <p:nvPicPr>
          <p:cNvPr id="7" name="Picture 6"/>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48681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Question for You</a:t>
            </a:r>
          </a:p>
        </p:txBody>
      </p:sp>
      <p:sp>
        <p:nvSpPr>
          <p:cNvPr id="3" name="Content Placeholder 2"/>
          <p:cNvSpPr>
            <a:spLocks noGrp="1"/>
          </p:cNvSpPr>
          <p:nvPr>
            <p:ph idx="1"/>
          </p:nvPr>
        </p:nvSpPr>
        <p:spPr>
          <a:xfrm>
            <a:off x="2154416" y="1782468"/>
            <a:ext cx="7883171" cy="920701"/>
          </a:xfrm>
        </p:spPr>
        <p:txBody>
          <a:bodyPr/>
          <a:lstStyle/>
          <a:p>
            <a:pPr marL="0" indent="0" algn="ctr">
              <a:buNone/>
            </a:pPr>
            <a:r>
              <a:rPr lang="en-US" dirty="0">
                <a:solidFill>
                  <a:schemeClr val="bg1"/>
                </a:solidFill>
              </a:rPr>
              <a:t>If the mindset should be to build the </a:t>
            </a:r>
            <a:br>
              <a:rPr lang="en-US" dirty="0">
                <a:solidFill>
                  <a:schemeClr val="bg1"/>
                </a:solidFill>
              </a:rPr>
            </a:br>
            <a:r>
              <a:rPr lang="en-US" dirty="0">
                <a:solidFill>
                  <a:schemeClr val="bg1"/>
                </a:solidFill>
              </a:rPr>
              <a:t>problem-solving muscle:</a:t>
            </a:r>
          </a:p>
          <a:p>
            <a:pPr marL="0" indent="0" algn="ctr">
              <a:buNone/>
            </a:pPr>
            <a:r>
              <a:rPr lang="en-US" sz="3093" b="1" dirty="0">
                <a:solidFill>
                  <a:schemeClr val="bg1"/>
                </a:solidFill>
              </a:rPr>
              <a:t>What do leaders need to do </a:t>
            </a:r>
          </a:p>
          <a:p>
            <a:pPr marL="0" indent="0" algn="ctr">
              <a:buNone/>
            </a:pPr>
            <a:r>
              <a:rPr lang="en-US" sz="3093" b="1" u="sng" dirty="0">
                <a:solidFill>
                  <a:schemeClr val="bg1"/>
                </a:solidFill>
              </a:rPr>
              <a:t>more</a:t>
            </a:r>
            <a:r>
              <a:rPr lang="en-US" sz="3093" b="1" dirty="0">
                <a:solidFill>
                  <a:schemeClr val="bg1"/>
                </a:solidFill>
              </a:rPr>
              <a:t> of (or </a:t>
            </a:r>
            <a:r>
              <a:rPr lang="en-US" sz="3093" b="1" u="sng" dirty="0">
                <a:solidFill>
                  <a:schemeClr val="bg1"/>
                </a:solidFill>
              </a:rPr>
              <a:t>less</a:t>
            </a:r>
            <a:r>
              <a:rPr lang="en-US" sz="3093" b="1" dirty="0">
                <a:solidFill>
                  <a:schemeClr val="bg1"/>
                </a:solidFill>
              </a:rPr>
              <a:t> of)? </a:t>
            </a:r>
          </a:p>
        </p:txBody>
      </p:sp>
      <p:sp>
        <p:nvSpPr>
          <p:cNvPr id="5" name="Slide Number Placeholder 4"/>
          <p:cNvSpPr>
            <a:spLocks noGrp="1"/>
          </p:cNvSpPr>
          <p:nvPr>
            <p:ph type="sldNum" sz="quarter" idx="4294967295"/>
          </p:nvPr>
        </p:nvSpPr>
        <p:spPr>
          <a:xfrm>
            <a:off x="11296611" y="6217623"/>
            <a:ext cx="731600" cy="524800"/>
          </a:xfrm>
          <a:prstGeom prst="rect">
            <a:avLst/>
          </a:prstGeom>
        </p:spPr>
        <p:txBody>
          <a:bodyPr/>
          <a:lstStyle/>
          <a:p>
            <a:fld id="{AFAE5E69-E8D2-FC40-AD10-C32ED6B0B95A}" type="slidenum">
              <a:rPr lang="en-US" smtClean="0"/>
              <a:t>24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982" y="5019630"/>
            <a:ext cx="1197993" cy="1197993"/>
          </a:xfrm>
          <a:prstGeom prst="rect">
            <a:avLst/>
          </a:prstGeom>
          <a:effectLst/>
        </p:spPr>
      </p:pic>
    </p:spTree>
    <p:extLst>
      <p:ext uri="{BB962C8B-B14F-4D97-AF65-F5344CB8AC3E}">
        <p14:creationId xmlns:p14="http://schemas.microsoft.com/office/powerpoint/2010/main" val="1919384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 xmlns:a16="http://schemas.microsoft.com/office/drawing/2014/main" id="{2973D588-1E8B-864E-B4F9-264202C5AC7C}"/>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3. Be Strategic With All Four Floors</a:t>
            </a:r>
          </a:p>
        </p:txBody>
      </p:sp>
      <p:sp>
        <p:nvSpPr>
          <p:cNvPr id="24" name="Right Arrow 23">
            <a:extLst>
              <a:ext uri="{FF2B5EF4-FFF2-40B4-BE49-F238E27FC236}">
                <a16:creationId xmlns="" xmlns:a16="http://schemas.microsoft.com/office/drawing/2014/main" id="{087FBECD-77D5-1246-9CD3-C6A483764876}"/>
              </a:ext>
            </a:extLst>
          </p:cNvPr>
          <p:cNvSpPr>
            <a:spLocks noChangeArrowheads="1"/>
          </p:cNvSpPr>
          <p:nvPr/>
        </p:nvSpPr>
        <p:spPr bwMode="auto">
          <a:xfrm>
            <a:off x="17789879" y="3210023"/>
            <a:ext cx="534748" cy="393524"/>
          </a:xfrm>
          <a:prstGeom prst="rightArrow">
            <a:avLst>
              <a:gd name="adj1" fmla="val 50000"/>
              <a:gd name="adj2" fmla="val 50001"/>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25" name="Right Arrow 24">
            <a:extLst>
              <a:ext uri="{FF2B5EF4-FFF2-40B4-BE49-F238E27FC236}">
                <a16:creationId xmlns="" xmlns:a16="http://schemas.microsoft.com/office/drawing/2014/main" id="{68D54241-98C1-574B-81DC-ADC0DABE773D}"/>
              </a:ext>
            </a:extLst>
          </p:cNvPr>
          <p:cNvSpPr>
            <a:spLocks noChangeArrowheads="1"/>
          </p:cNvSpPr>
          <p:nvPr/>
        </p:nvSpPr>
        <p:spPr bwMode="auto">
          <a:xfrm>
            <a:off x="17789877" y="4157338"/>
            <a:ext cx="550616" cy="393524"/>
          </a:xfrm>
          <a:prstGeom prst="rightArrow">
            <a:avLst>
              <a:gd name="adj1" fmla="val 50000"/>
              <a:gd name="adj2" fmla="val 50002"/>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26" name="Right Arrow 25">
            <a:extLst>
              <a:ext uri="{FF2B5EF4-FFF2-40B4-BE49-F238E27FC236}">
                <a16:creationId xmlns="" xmlns:a16="http://schemas.microsoft.com/office/drawing/2014/main" id="{01DFFDD9-F7A9-DF41-AACB-96229BD407C7}"/>
              </a:ext>
            </a:extLst>
          </p:cNvPr>
          <p:cNvSpPr>
            <a:spLocks noChangeArrowheads="1"/>
          </p:cNvSpPr>
          <p:nvPr/>
        </p:nvSpPr>
        <p:spPr bwMode="auto">
          <a:xfrm>
            <a:off x="17786704" y="5079262"/>
            <a:ext cx="595045" cy="393524"/>
          </a:xfrm>
          <a:prstGeom prst="rightArrow">
            <a:avLst>
              <a:gd name="adj1" fmla="val 50000"/>
              <a:gd name="adj2" fmla="val 49997"/>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55302" name="TextBox 26">
            <a:extLst>
              <a:ext uri="{FF2B5EF4-FFF2-40B4-BE49-F238E27FC236}">
                <a16:creationId xmlns="" xmlns:a16="http://schemas.microsoft.com/office/drawing/2014/main" id="{5D1FE355-DD04-1E46-8C98-EF3EE2436998}"/>
              </a:ext>
            </a:extLst>
          </p:cNvPr>
          <p:cNvSpPr txBox="1">
            <a:spLocks noChangeArrowheads="1"/>
          </p:cNvSpPr>
          <p:nvPr/>
        </p:nvSpPr>
        <p:spPr bwMode="auto">
          <a:xfrm>
            <a:off x="18391272" y="4958666"/>
            <a:ext cx="2954603"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Treat All People With Respect</a:t>
            </a:r>
          </a:p>
        </p:txBody>
      </p:sp>
      <p:sp>
        <p:nvSpPr>
          <p:cNvPr id="55303" name="TextBox 27">
            <a:extLst>
              <a:ext uri="{FF2B5EF4-FFF2-40B4-BE49-F238E27FC236}">
                <a16:creationId xmlns="" xmlns:a16="http://schemas.microsoft.com/office/drawing/2014/main" id="{1F3A6BFB-15AF-4143-A3AE-02245D9AC1D2}"/>
              </a:ext>
            </a:extLst>
          </p:cNvPr>
          <p:cNvSpPr txBox="1">
            <a:spLocks noChangeArrowheads="1"/>
          </p:cNvSpPr>
          <p:nvPr/>
        </p:nvSpPr>
        <p:spPr bwMode="auto">
          <a:xfrm>
            <a:off x="18489652" y="2184957"/>
            <a:ext cx="2689609"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2199">
                <a:latin typeface="Varela" charset="0"/>
                <a:cs typeface="ＭＳ Ｐゴシック" panose="020B0600070205080204" pitchFamily="34" charset="-128"/>
              </a:rPr>
              <a:t>Customers Matter To Us</a:t>
            </a:r>
          </a:p>
        </p:txBody>
      </p:sp>
      <p:sp>
        <p:nvSpPr>
          <p:cNvPr id="55304" name="TextBox 28">
            <a:extLst>
              <a:ext uri="{FF2B5EF4-FFF2-40B4-BE49-F238E27FC236}">
                <a16:creationId xmlns="" xmlns:a16="http://schemas.microsoft.com/office/drawing/2014/main" id="{8163D57A-B09F-BE40-B240-AC83A704B536}"/>
              </a:ext>
            </a:extLst>
          </p:cNvPr>
          <p:cNvSpPr txBox="1">
            <a:spLocks noChangeArrowheads="1"/>
          </p:cNvSpPr>
          <p:nvPr/>
        </p:nvSpPr>
        <p:spPr bwMode="auto">
          <a:xfrm>
            <a:off x="18372229" y="3121164"/>
            <a:ext cx="2970471"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Align Around A Common Purpose</a:t>
            </a:r>
          </a:p>
        </p:txBody>
      </p:sp>
      <p:sp>
        <p:nvSpPr>
          <p:cNvPr id="55305" name="TextBox 29">
            <a:extLst>
              <a:ext uri="{FF2B5EF4-FFF2-40B4-BE49-F238E27FC236}">
                <a16:creationId xmlns="" xmlns:a16="http://schemas.microsoft.com/office/drawing/2014/main" id="{F22AC0AA-2598-8941-A5FB-A3675EA0A019}"/>
              </a:ext>
            </a:extLst>
          </p:cNvPr>
          <p:cNvSpPr txBox="1">
            <a:spLocks noChangeArrowheads="1"/>
          </p:cNvSpPr>
          <p:nvPr/>
        </p:nvSpPr>
        <p:spPr bwMode="auto">
          <a:xfrm>
            <a:off x="18242113" y="4046263"/>
            <a:ext cx="2970471" cy="8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Can Always </a:t>
            </a:r>
          </a:p>
          <a:p>
            <a:pPr algn="ctr">
              <a:spcBef>
                <a:spcPct val="0"/>
              </a:spcBef>
              <a:spcAft>
                <a:spcPts val="600"/>
              </a:spcAft>
              <a:buClrTx/>
              <a:buSzTx/>
              <a:buNone/>
            </a:pPr>
            <a:r>
              <a:rPr lang="en-US" altLang="en-US" sz="2199">
                <a:latin typeface="Varela" charset="0"/>
                <a:cs typeface="ＭＳ Ｐゴシック" panose="020B0600070205080204" pitchFamily="34" charset="-128"/>
              </a:rPr>
              <a:t>Do Better</a:t>
            </a:r>
          </a:p>
        </p:txBody>
      </p:sp>
      <p:sp>
        <p:nvSpPr>
          <p:cNvPr id="31" name="Right Arrow 30">
            <a:extLst>
              <a:ext uri="{FF2B5EF4-FFF2-40B4-BE49-F238E27FC236}">
                <a16:creationId xmlns="" xmlns:a16="http://schemas.microsoft.com/office/drawing/2014/main" id="{3EE24BBF-C123-784D-9468-5F9A89202C50}"/>
              </a:ext>
            </a:extLst>
          </p:cNvPr>
          <p:cNvSpPr>
            <a:spLocks noChangeArrowheads="1"/>
          </p:cNvSpPr>
          <p:nvPr/>
        </p:nvSpPr>
        <p:spPr bwMode="auto">
          <a:xfrm>
            <a:off x="17818441" y="2280165"/>
            <a:ext cx="534748" cy="393524"/>
          </a:xfrm>
          <a:prstGeom prst="rightArrow">
            <a:avLst>
              <a:gd name="adj1" fmla="val 50000"/>
              <a:gd name="adj2" fmla="val 50001"/>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pic>
        <p:nvPicPr>
          <p:cNvPr id="13" name="Picture 12">
            <a:extLst>
              <a:ext uri="{FF2B5EF4-FFF2-40B4-BE49-F238E27FC236}">
                <a16:creationId xmlns="" xmlns:a16="http://schemas.microsoft.com/office/drawing/2014/main" id="{0746D55E-76BE-B640-B1A6-5C90778B5A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sp>
        <p:nvSpPr>
          <p:cNvPr id="14" name="TextBox 13">
            <a:extLst>
              <a:ext uri="{FF2B5EF4-FFF2-40B4-BE49-F238E27FC236}">
                <a16:creationId xmlns="" xmlns:a16="http://schemas.microsoft.com/office/drawing/2014/main" id="{CB5C4A0A-10F9-7943-90CA-509F2402760B}"/>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to us.</a:t>
            </a:r>
          </a:p>
        </p:txBody>
      </p:sp>
      <p:sp>
        <p:nvSpPr>
          <p:cNvPr id="15" name="TextBox 14">
            <a:extLst>
              <a:ext uri="{FF2B5EF4-FFF2-40B4-BE49-F238E27FC236}">
                <a16:creationId xmlns="" xmlns:a16="http://schemas.microsoft.com/office/drawing/2014/main" id="{5BD1692A-8857-474A-B5CA-7BE199B2FA4B}"/>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0091D4"/>
                </a:solidFill>
                <a:latin typeface="Montserrat" pitchFamily="2" charset="77"/>
                <a:cs typeface="ＭＳ Ｐゴシック" panose="020B0600070205080204" pitchFamily="34" charset="-128"/>
              </a:rPr>
              <a:t>We align around a common purpose.</a:t>
            </a:r>
          </a:p>
        </p:txBody>
      </p:sp>
      <p:sp>
        <p:nvSpPr>
          <p:cNvPr id="16" name="TextBox 15">
            <a:extLst>
              <a:ext uri="{FF2B5EF4-FFF2-40B4-BE49-F238E27FC236}">
                <a16:creationId xmlns="" xmlns:a16="http://schemas.microsoft.com/office/drawing/2014/main" id="{D46C851B-FE08-0F48-885B-F8B51AA47EC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7FB13C"/>
                </a:solidFill>
                <a:latin typeface="Montserrat" pitchFamily="2" charset="77"/>
                <a:cs typeface="ＭＳ Ｐゴシック" panose="020B0600070205080204" pitchFamily="34" charset="-128"/>
              </a:rPr>
              <a:t>We can always</a:t>
            </a:r>
            <a:br>
              <a:rPr lang="en-US" altLang="en-US" sz="1687" b="1" dirty="0">
                <a:solidFill>
                  <a:srgbClr val="7FB13C"/>
                </a:solidFill>
                <a:latin typeface="Montserrat" pitchFamily="2" charset="77"/>
                <a:cs typeface="ＭＳ Ｐゴシック" panose="020B0600070205080204" pitchFamily="34" charset="-128"/>
              </a:rPr>
            </a:br>
            <a:r>
              <a:rPr lang="en-US" altLang="en-US" sz="1687" b="1" dirty="0">
                <a:solidFill>
                  <a:srgbClr val="7FB13C"/>
                </a:solidFill>
                <a:latin typeface="Montserrat" pitchFamily="2" charset="77"/>
                <a:cs typeface="ＭＳ Ｐゴシック" panose="020B0600070205080204" pitchFamily="34" charset="-128"/>
              </a:rPr>
              <a:t>do better.</a:t>
            </a:r>
          </a:p>
        </p:txBody>
      </p:sp>
      <p:sp>
        <p:nvSpPr>
          <p:cNvPr id="17" name="TextBox 16">
            <a:extLst>
              <a:ext uri="{FF2B5EF4-FFF2-40B4-BE49-F238E27FC236}">
                <a16:creationId xmlns="" xmlns:a16="http://schemas.microsoft.com/office/drawing/2014/main" id="{A6C810CD-FFF5-EB43-9B02-2DAE61BDA3C9}"/>
              </a:ext>
            </a:extLst>
          </p:cNvPr>
          <p:cNvSpPr txBox="1">
            <a:spLocks noChangeArrowheads="1"/>
          </p:cNvSpPr>
          <p:nvPr/>
        </p:nvSpPr>
        <p:spPr bwMode="auto">
          <a:xfrm>
            <a:off x="7922909" y="5444596"/>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AD9A8D"/>
                </a:solidFill>
                <a:latin typeface="Montserrat" pitchFamily="2" charset="77"/>
                <a:cs typeface="ＭＳ Ｐゴシック" panose="020B0600070205080204" pitchFamily="34" charset="-128"/>
              </a:rPr>
              <a:t>We treat everyone with respect.</a:t>
            </a:r>
          </a:p>
        </p:txBody>
      </p:sp>
      <p:sp>
        <p:nvSpPr>
          <p:cNvPr id="18" name="Right Arrow 17">
            <a:extLst>
              <a:ext uri="{FF2B5EF4-FFF2-40B4-BE49-F238E27FC236}">
                <a16:creationId xmlns="" xmlns:a16="http://schemas.microsoft.com/office/drawing/2014/main" id="{8B76DDEC-D7E1-6344-8C50-AEE378C59C1D}"/>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9" name="Right Arrow 18">
            <a:extLst>
              <a:ext uri="{FF2B5EF4-FFF2-40B4-BE49-F238E27FC236}">
                <a16:creationId xmlns="" xmlns:a16="http://schemas.microsoft.com/office/drawing/2014/main" id="{0A728709-D0AA-954B-97AB-9E79D8EC85AD}"/>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20" name="Right Arrow 19">
            <a:extLst>
              <a:ext uri="{FF2B5EF4-FFF2-40B4-BE49-F238E27FC236}">
                <a16:creationId xmlns="" xmlns:a16="http://schemas.microsoft.com/office/drawing/2014/main" id="{8B336573-B972-ED42-B92A-4FBD73663312}"/>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21" name="Right Arrow 20">
            <a:extLst>
              <a:ext uri="{FF2B5EF4-FFF2-40B4-BE49-F238E27FC236}">
                <a16:creationId xmlns="" xmlns:a16="http://schemas.microsoft.com/office/drawing/2014/main" id="{CACEE54E-60B6-004A-B4B1-0FB2AD203A57}"/>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2" name="Slide Number Placeholder 1">
            <a:extLst>
              <a:ext uri="{FF2B5EF4-FFF2-40B4-BE49-F238E27FC236}">
                <a16:creationId xmlns="" xmlns:a16="http://schemas.microsoft.com/office/drawing/2014/main" id="{554B8E7C-F561-2748-9D2F-266BF1BD0031}"/>
              </a:ext>
            </a:extLst>
          </p:cNvPr>
          <p:cNvSpPr>
            <a:spLocks noGrp="1"/>
          </p:cNvSpPr>
          <p:nvPr>
            <p:ph type="sldNum" sz="quarter" idx="4294967295"/>
          </p:nvPr>
        </p:nvSpPr>
        <p:spPr>
          <a:xfrm>
            <a:off x="11296611" y="6217623"/>
            <a:ext cx="731600" cy="524800"/>
          </a:xfrm>
          <a:prstGeom prst="rect">
            <a:avLst/>
          </a:prstGeom>
        </p:spPr>
        <p:txBody>
          <a:bodyPr/>
          <a:lstStyle/>
          <a:p>
            <a:fld id="{AFAE5E69-E8D2-FC40-AD10-C32ED6B0B95A}" type="slidenum">
              <a:rPr lang="en-US" smtClean="0"/>
              <a:t>25</a:t>
            </a:fld>
            <a:endParaRPr lang="en-US"/>
          </a:p>
        </p:txBody>
      </p:sp>
      <p:pic>
        <p:nvPicPr>
          <p:cNvPr id="23" name="Picture 22"/>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7464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 xmlns:a16="http://schemas.microsoft.com/office/drawing/2014/main" id="{C162CE8C-A1AB-6345-8A64-2063F743FA83}"/>
              </a:ext>
            </a:extLst>
          </p:cNvPr>
          <p:cNvSpPr>
            <a:spLocks noGrp="1"/>
          </p:cNvSpPr>
          <p:nvPr>
            <p:ph type="title"/>
          </p:nvPr>
        </p:nvSpPr>
        <p:spPr/>
        <p:txBody>
          <a:bodyPr/>
          <a:lstStyle/>
          <a:p>
            <a:r>
              <a:rPr lang="en-US" altLang="en-US" sz="3996" dirty="0">
                <a:solidFill>
                  <a:schemeClr val="bg1"/>
                </a:solidFill>
                <a:ea typeface="ＭＳ Ｐゴシック" panose="020B0600070205080204" pitchFamily="34" charset="-128"/>
              </a:rPr>
              <a:t>Stop – Start – Continue</a:t>
            </a:r>
          </a:p>
        </p:txBody>
      </p:sp>
      <p:sp>
        <p:nvSpPr>
          <p:cNvPr id="91138" name="Rectangle 3">
            <a:extLst>
              <a:ext uri="{FF2B5EF4-FFF2-40B4-BE49-F238E27FC236}">
                <a16:creationId xmlns="" xmlns:a16="http://schemas.microsoft.com/office/drawing/2014/main" id="{F690DC03-B08D-1C40-9011-2331986EE450}"/>
              </a:ext>
            </a:extLst>
          </p:cNvPr>
          <p:cNvSpPr>
            <a:spLocks noChangeArrowheads="1"/>
          </p:cNvSpPr>
          <p:nvPr/>
        </p:nvSpPr>
        <p:spPr bwMode="auto">
          <a:xfrm>
            <a:off x="4444964" y="1487268"/>
            <a:ext cx="2816879" cy="20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lvl="1" algn="ctr" defTabSz="642440">
              <a:spcBef>
                <a:spcPct val="0"/>
              </a:spcBef>
              <a:buClrTx/>
              <a:buSzTx/>
              <a:buNone/>
            </a:pP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What do you want to </a:t>
            </a:r>
            <a:r>
              <a:rPr lang="en-US" altLang="en-US" sz="1799" b="1" u="sng" dirty="0">
                <a:solidFill>
                  <a:schemeClr val="bg1"/>
                </a:solidFill>
                <a:latin typeface="Montserrat" pitchFamily="2" charset="77"/>
                <a:ea typeface="ＭＳ Ｐゴシック" panose="020B0600070205080204" pitchFamily="34" charset="-128"/>
                <a:cs typeface="ＭＳ Ｐゴシック" panose="020B0600070205080204" pitchFamily="34" charset="-128"/>
              </a:rPr>
              <a:t>START</a:t>
            </a: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 doing </a:t>
            </a:r>
            <a:b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b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to help create a stronger Continuous Improvement culture? </a:t>
            </a:r>
          </a:p>
        </p:txBody>
      </p:sp>
      <p:sp>
        <p:nvSpPr>
          <p:cNvPr id="91139" name="Rectangle 4">
            <a:extLst>
              <a:ext uri="{FF2B5EF4-FFF2-40B4-BE49-F238E27FC236}">
                <a16:creationId xmlns="" xmlns:a16="http://schemas.microsoft.com/office/drawing/2014/main" id="{22831D97-EA49-D541-970B-E4D6ECC78E2A}"/>
              </a:ext>
            </a:extLst>
          </p:cNvPr>
          <p:cNvSpPr>
            <a:spLocks noChangeArrowheads="1"/>
          </p:cNvSpPr>
          <p:nvPr/>
        </p:nvSpPr>
        <p:spPr bwMode="auto">
          <a:xfrm>
            <a:off x="7656702" y="1487269"/>
            <a:ext cx="28168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marL="0" indent="-240914" algn="ctr" defTabSz="642440">
              <a:spcBef>
                <a:spcPct val="0"/>
              </a:spcBef>
              <a:buClrTx/>
              <a:buSzTx/>
              <a:buNone/>
            </a:pPr>
            <a:r>
              <a:rPr lang="en-US" altLang="en-US" sz="1800" b="1" dirty="0">
                <a:solidFill>
                  <a:schemeClr val="bg1"/>
                </a:solidFill>
                <a:latin typeface="Montserrat" pitchFamily="2" charset="77"/>
                <a:cs typeface="ＭＳ Ｐゴシック" panose="020B0600070205080204" pitchFamily="34" charset="-128"/>
              </a:rPr>
              <a:t>What do you want to </a:t>
            </a:r>
            <a:r>
              <a:rPr lang="en-US" altLang="en-US" sz="1800" b="1" u="sng" dirty="0">
                <a:solidFill>
                  <a:schemeClr val="bg1"/>
                </a:solidFill>
                <a:latin typeface="Montserrat" pitchFamily="2" charset="77"/>
                <a:cs typeface="ＭＳ Ｐゴシック" panose="020B0600070205080204" pitchFamily="34" charset="-128"/>
              </a:rPr>
              <a:t>CONTINUE</a:t>
            </a:r>
            <a:r>
              <a:rPr lang="en-US" altLang="en-US" sz="1800" b="1" dirty="0">
                <a:solidFill>
                  <a:schemeClr val="bg1"/>
                </a:solidFill>
                <a:latin typeface="Montserrat" pitchFamily="2" charset="77"/>
                <a:cs typeface="ＭＳ Ｐゴシック" panose="020B0600070205080204" pitchFamily="34" charset="-128"/>
              </a:rPr>
              <a:t> doing </a:t>
            </a:r>
            <a:br>
              <a:rPr lang="en-US" altLang="en-US" sz="1800" b="1" dirty="0">
                <a:solidFill>
                  <a:schemeClr val="bg1"/>
                </a:solidFill>
                <a:latin typeface="Montserrat" pitchFamily="2" charset="77"/>
                <a:cs typeface="ＭＳ Ｐゴシック" panose="020B0600070205080204" pitchFamily="34" charset="-128"/>
              </a:rPr>
            </a:br>
            <a:r>
              <a:rPr lang="en-US" altLang="en-US" sz="1800" b="1" dirty="0">
                <a:solidFill>
                  <a:schemeClr val="bg1"/>
                </a:solidFill>
                <a:latin typeface="Montserrat" pitchFamily="2" charset="77"/>
                <a:cs typeface="ＭＳ Ｐゴシック" panose="020B0600070205080204" pitchFamily="34" charset="-128"/>
              </a:rPr>
              <a:t>to create a </a:t>
            </a:r>
            <a:br>
              <a:rPr lang="en-US" altLang="en-US" sz="1800" b="1" dirty="0">
                <a:solidFill>
                  <a:schemeClr val="bg1"/>
                </a:solidFill>
                <a:latin typeface="Montserrat" pitchFamily="2" charset="77"/>
                <a:cs typeface="ＭＳ Ｐゴシック" panose="020B0600070205080204" pitchFamily="34" charset="-128"/>
              </a:rPr>
            </a:br>
            <a:r>
              <a:rPr lang="en-US" altLang="en-US" sz="1800" b="1" dirty="0">
                <a:solidFill>
                  <a:schemeClr val="bg1"/>
                </a:solidFill>
                <a:latin typeface="Montserrat" pitchFamily="2" charset="77"/>
                <a:cs typeface="ＭＳ Ｐゴシック" panose="020B0600070205080204" pitchFamily="34" charset="-128"/>
              </a:rPr>
              <a:t>stronger Continuous Improvement culture?</a:t>
            </a:r>
          </a:p>
        </p:txBody>
      </p:sp>
      <p:sp>
        <p:nvSpPr>
          <p:cNvPr id="91140" name="Rectangle 5">
            <a:extLst>
              <a:ext uri="{FF2B5EF4-FFF2-40B4-BE49-F238E27FC236}">
                <a16:creationId xmlns="" xmlns:a16="http://schemas.microsoft.com/office/drawing/2014/main" id="{037BF9E9-0801-8D43-891E-F529A8182B69}"/>
              </a:ext>
            </a:extLst>
          </p:cNvPr>
          <p:cNvSpPr>
            <a:spLocks noChangeArrowheads="1"/>
          </p:cNvSpPr>
          <p:nvPr/>
        </p:nvSpPr>
        <p:spPr bwMode="auto">
          <a:xfrm>
            <a:off x="1475822" y="1468234"/>
            <a:ext cx="2816879" cy="20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lvl="1" algn="ctr" defTabSz="642440">
              <a:spcBef>
                <a:spcPct val="0"/>
              </a:spcBef>
              <a:buClrTx/>
              <a:buSzTx/>
              <a:buNone/>
            </a:pP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What do you want to </a:t>
            </a:r>
            <a:r>
              <a:rPr lang="en-US" altLang="en-US" sz="1799" b="1" u="sng" dirty="0">
                <a:solidFill>
                  <a:schemeClr val="bg1"/>
                </a:solidFill>
                <a:latin typeface="Montserrat" pitchFamily="2" charset="77"/>
                <a:ea typeface="ＭＳ Ｐゴシック" panose="020B0600070205080204" pitchFamily="34" charset="-128"/>
                <a:cs typeface="ＭＳ Ｐゴシック" panose="020B0600070205080204" pitchFamily="34" charset="-128"/>
              </a:rPr>
              <a:t>STOP</a:t>
            </a: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 doing </a:t>
            </a:r>
            <a:b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br>
            <a:r>
              <a:rPr lang="en-US" altLang="en-US" sz="1799" b="1" dirty="0">
                <a:solidFill>
                  <a:schemeClr val="bg1"/>
                </a:solidFill>
                <a:latin typeface="Montserrat" pitchFamily="2" charset="77"/>
                <a:ea typeface="ＭＳ Ｐゴシック" panose="020B0600070205080204" pitchFamily="34" charset="-128"/>
                <a:cs typeface="ＭＳ Ｐゴシック" panose="020B0600070205080204" pitchFamily="34" charset="-128"/>
              </a:rPr>
              <a:t>to help create a stronger Continuous Improvement culture?</a:t>
            </a:r>
          </a:p>
        </p:txBody>
      </p:sp>
      <p:sp>
        <p:nvSpPr>
          <p:cNvPr id="8" name="Rectangle 7">
            <a:extLst>
              <a:ext uri="{FF2B5EF4-FFF2-40B4-BE49-F238E27FC236}">
                <a16:creationId xmlns="" xmlns:a16="http://schemas.microsoft.com/office/drawing/2014/main" id="{890BE129-52D9-2B42-BFC7-E445004AE386}"/>
              </a:ext>
            </a:extLst>
          </p:cNvPr>
          <p:cNvSpPr>
            <a:spLocks noChangeArrowheads="1"/>
          </p:cNvSpPr>
          <p:nvPr/>
        </p:nvSpPr>
        <p:spPr bwMode="auto">
          <a:xfrm>
            <a:off x="1718418" y="1468234"/>
            <a:ext cx="2816879" cy="4706359"/>
          </a:xfrm>
          <a:prstGeom prst="rect">
            <a:avLst/>
          </a:prstGeom>
          <a:noFill/>
          <a:ln w="76200">
            <a:solidFill>
              <a:srgbClr val="EB84B4"/>
            </a:solidFill>
            <a:miter lim="800000"/>
            <a:headEnd/>
            <a:tailEnd/>
          </a:ln>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defTabSz="642440">
              <a:defRPr/>
            </a:pPr>
            <a:endParaRPr lang="x-none" altLang="x-none" sz="1799">
              <a:solidFill>
                <a:srgbClr val="FFFFFF"/>
              </a:solidFill>
            </a:endParaRPr>
          </a:p>
        </p:txBody>
      </p:sp>
      <p:sp>
        <p:nvSpPr>
          <p:cNvPr id="9" name="Rectangle 8">
            <a:extLst>
              <a:ext uri="{FF2B5EF4-FFF2-40B4-BE49-F238E27FC236}">
                <a16:creationId xmlns="" xmlns:a16="http://schemas.microsoft.com/office/drawing/2014/main" id="{6168AB7F-94E8-6D47-9429-94D7D0B461CD}"/>
              </a:ext>
            </a:extLst>
          </p:cNvPr>
          <p:cNvSpPr>
            <a:spLocks noChangeArrowheads="1"/>
          </p:cNvSpPr>
          <p:nvPr/>
        </p:nvSpPr>
        <p:spPr bwMode="auto">
          <a:xfrm>
            <a:off x="4687560" y="1468234"/>
            <a:ext cx="2816879" cy="4706359"/>
          </a:xfrm>
          <a:prstGeom prst="rect">
            <a:avLst/>
          </a:prstGeom>
          <a:noFill/>
          <a:ln w="76200">
            <a:solidFill>
              <a:srgbClr val="EB84B4"/>
            </a:solidFill>
            <a:miter lim="800000"/>
            <a:headEnd/>
            <a:tailEnd/>
          </a:ln>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defTabSz="642440">
              <a:defRPr/>
            </a:pPr>
            <a:endParaRPr lang="x-none" altLang="x-none" sz="1799">
              <a:solidFill>
                <a:srgbClr val="FFFFFF"/>
              </a:solidFill>
            </a:endParaRPr>
          </a:p>
        </p:txBody>
      </p:sp>
      <p:sp>
        <p:nvSpPr>
          <p:cNvPr id="10" name="Rectangle 9">
            <a:extLst>
              <a:ext uri="{FF2B5EF4-FFF2-40B4-BE49-F238E27FC236}">
                <a16:creationId xmlns="" xmlns:a16="http://schemas.microsoft.com/office/drawing/2014/main" id="{73C402CF-58B1-A641-9291-C2C45636DCB5}"/>
              </a:ext>
            </a:extLst>
          </p:cNvPr>
          <p:cNvSpPr>
            <a:spLocks noChangeArrowheads="1"/>
          </p:cNvSpPr>
          <p:nvPr/>
        </p:nvSpPr>
        <p:spPr bwMode="auto">
          <a:xfrm>
            <a:off x="7656702" y="1468234"/>
            <a:ext cx="2816879" cy="4706359"/>
          </a:xfrm>
          <a:prstGeom prst="rect">
            <a:avLst/>
          </a:prstGeom>
          <a:noFill/>
          <a:ln w="76200">
            <a:solidFill>
              <a:srgbClr val="EB84B4"/>
            </a:solidFill>
            <a:miter lim="800000"/>
            <a:headEnd/>
            <a:tailEnd/>
          </a:ln>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defTabSz="642440">
              <a:defRPr/>
            </a:pPr>
            <a:endParaRPr lang="x-none" altLang="x-none" sz="1799">
              <a:solidFill>
                <a:srgbClr val="FFFFFF"/>
              </a:solidFill>
            </a:endParaRPr>
          </a:p>
        </p:txBody>
      </p:sp>
      <p:pic>
        <p:nvPicPr>
          <p:cNvPr id="12" name="Picture 11"/>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150195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1CE9D0D-84A8-A54C-AAD6-712ECFCF465C}"/>
              </a:ext>
            </a:extLst>
          </p:cNvPr>
          <p:cNvSpPr/>
          <p:nvPr/>
        </p:nvSpPr>
        <p:spPr>
          <a:xfrm>
            <a:off x="1740789" y="1891132"/>
            <a:ext cx="8705809" cy="395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700" rIns="91399" bIns="45700" numCol="1" spcCol="0" rtlCol="0" fromWordArt="0" anchor="ctr" anchorCtr="0" forceAA="0" compatLnSpc="1">
            <a:prstTxWarp prst="textNoShape">
              <a:avLst/>
            </a:prstTxWarp>
            <a:noAutofit/>
          </a:bodyPr>
          <a:lstStyle/>
          <a:p>
            <a:pPr algn="ctr" defTabSz="457090">
              <a:defRPr/>
            </a:pPr>
            <a:endParaRPr lang="en-US" sz="2559">
              <a:solidFill>
                <a:srgbClr val="FFFFFF"/>
              </a:solidFill>
              <a:latin typeface="Arial"/>
            </a:endParaRPr>
          </a:p>
        </p:txBody>
      </p:sp>
      <p:sp>
        <p:nvSpPr>
          <p:cNvPr id="8" name="Rectangle 7">
            <a:extLst>
              <a:ext uri="{FF2B5EF4-FFF2-40B4-BE49-F238E27FC236}">
                <a16:creationId xmlns="" xmlns:a16="http://schemas.microsoft.com/office/drawing/2014/main" id="{8DC1FDA1-1321-204E-B958-C25B976D03AD}"/>
              </a:ext>
            </a:extLst>
          </p:cNvPr>
          <p:cNvSpPr/>
          <p:nvPr/>
        </p:nvSpPr>
        <p:spPr>
          <a:xfrm>
            <a:off x="3920701" y="1526005"/>
            <a:ext cx="2175299" cy="618464"/>
          </a:xfrm>
          <a:prstGeom prst="rect">
            <a:avLst/>
          </a:prstGeom>
          <a:solidFill>
            <a:srgbClr val="00A3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700" rIns="91399" bIns="45700" numCol="1" spcCol="0" rtlCol="0" fromWordArt="0" anchor="ctr" anchorCtr="0" forceAA="0" compatLnSpc="1">
            <a:prstTxWarp prst="textNoShape">
              <a:avLst/>
            </a:prstTxWarp>
            <a:noAutofit/>
          </a:bodyPr>
          <a:lstStyle/>
          <a:p>
            <a:pPr algn="ctr" defTabSz="457090">
              <a:defRPr/>
            </a:pPr>
            <a:endParaRPr lang="en-US" sz="2559" dirty="0">
              <a:solidFill>
                <a:srgbClr val="FFFFFF"/>
              </a:solidFill>
              <a:latin typeface="Arial"/>
            </a:endParaRPr>
          </a:p>
        </p:txBody>
      </p:sp>
      <p:sp>
        <p:nvSpPr>
          <p:cNvPr id="9" name="Rectangle 8">
            <a:extLst>
              <a:ext uri="{FF2B5EF4-FFF2-40B4-BE49-F238E27FC236}">
                <a16:creationId xmlns="" xmlns:a16="http://schemas.microsoft.com/office/drawing/2014/main" id="{6223C6B3-20D7-5E4C-9C2D-8FD4660B3933}"/>
              </a:ext>
            </a:extLst>
          </p:cNvPr>
          <p:cNvSpPr/>
          <p:nvPr/>
        </p:nvSpPr>
        <p:spPr>
          <a:xfrm>
            <a:off x="6096000" y="1526004"/>
            <a:ext cx="2175299" cy="618464"/>
          </a:xfrm>
          <a:prstGeom prst="rect">
            <a:avLst/>
          </a:prstGeom>
          <a:solidFill>
            <a:srgbClr val="7FB1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700" rIns="91399" bIns="45700" numCol="1" spcCol="0" rtlCol="0" fromWordArt="0" anchor="ctr" anchorCtr="0" forceAA="0" compatLnSpc="1">
            <a:prstTxWarp prst="textNoShape">
              <a:avLst/>
            </a:prstTxWarp>
            <a:noAutofit/>
          </a:bodyPr>
          <a:lstStyle/>
          <a:p>
            <a:pPr algn="ctr" defTabSz="457090">
              <a:defRPr/>
            </a:pPr>
            <a:endParaRPr lang="en-US" sz="2559">
              <a:solidFill>
                <a:srgbClr val="FFFFFF"/>
              </a:solidFill>
              <a:latin typeface="Arial"/>
            </a:endParaRPr>
          </a:p>
        </p:txBody>
      </p:sp>
      <p:sp>
        <p:nvSpPr>
          <p:cNvPr id="10" name="Rectangle 9">
            <a:extLst>
              <a:ext uri="{FF2B5EF4-FFF2-40B4-BE49-F238E27FC236}">
                <a16:creationId xmlns="" xmlns:a16="http://schemas.microsoft.com/office/drawing/2014/main" id="{277BB764-C791-2D44-AF8C-A6056FB56E99}"/>
              </a:ext>
            </a:extLst>
          </p:cNvPr>
          <p:cNvSpPr/>
          <p:nvPr/>
        </p:nvSpPr>
        <p:spPr>
          <a:xfrm>
            <a:off x="8271299" y="1526002"/>
            <a:ext cx="2175299" cy="618465"/>
          </a:xfrm>
          <a:prstGeom prst="rect">
            <a:avLst/>
          </a:prstGeom>
          <a:solidFill>
            <a:srgbClr val="8972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700" rIns="91399" bIns="45700" numCol="1" spcCol="0" rtlCol="0" fromWordArt="0" anchor="ctr" anchorCtr="0" forceAA="0" compatLnSpc="1">
            <a:prstTxWarp prst="textNoShape">
              <a:avLst/>
            </a:prstTxWarp>
            <a:noAutofit/>
          </a:bodyPr>
          <a:lstStyle/>
          <a:p>
            <a:pPr algn="ctr" defTabSz="457090">
              <a:defRPr/>
            </a:pPr>
            <a:endParaRPr lang="en-US" sz="2559">
              <a:solidFill>
                <a:srgbClr val="FFFFFF"/>
              </a:solidFill>
              <a:latin typeface="Arial"/>
            </a:endParaRPr>
          </a:p>
        </p:txBody>
      </p:sp>
      <p:sp>
        <p:nvSpPr>
          <p:cNvPr id="4" name="Rectangle 3">
            <a:extLst>
              <a:ext uri="{FF2B5EF4-FFF2-40B4-BE49-F238E27FC236}">
                <a16:creationId xmlns="" xmlns:a16="http://schemas.microsoft.com/office/drawing/2014/main" id="{F0121BC2-98D6-EB4F-A32D-953DAF56839D}"/>
              </a:ext>
            </a:extLst>
          </p:cNvPr>
          <p:cNvSpPr/>
          <p:nvPr/>
        </p:nvSpPr>
        <p:spPr>
          <a:xfrm>
            <a:off x="1740791" y="1526005"/>
            <a:ext cx="2179912" cy="618464"/>
          </a:xfrm>
          <a:prstGeom prst="rect">
            <a:avLst/>
          </a:prstGeom>
          <a:solidFill>
            <a:srgbClr val="EB8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9" tIns="45700" rIns="91399" bIns="45700" numCol="1" spcCol="0" rtlCol="0" fromWordArt="0" anchor="ctr" anchorCtr="0" forceAA="0" compatLnSpc="1">
            <a:prstTxWarp prst="textNoShape">
              <a:avLst/>
            </a:prstTxWarp>
            <a:noAutofit/>
          </a:bodyPr>
          <a:lstStyle/>
          <a:p>
            <a:pPr algn="ctr" defTabSz="457090">
              <a:defRPr/>
            </a:pPr>
            <a:endParaRPr lang="en-US" sz="2559">
              <a:solidFill>
                <a:srgbClr val="FFFFFF"/>
              </a:solidFill>
              <a:latin typeface="Arial"/>
            </a:endParaRPr>
          </a:p>
        </p:txBody>
      </p:sp>
      <p:sp>
        <p:nvSpPr>
          <p:cNvPr id="2" name="Title 1">
            <a:extLst>
              <a:ext uri="{FF2B5EF4-FFF2-40B4-BE49-F238E27FC236}">
                <a16:creationId xmlns="" xmlns:a16="http://schemas.microsoft.com/office/drawing/2014/main" id="{D12D81FE-FBB2-9C4B-B905-1391B6937165}"/>
              </a:ext>
            </a:extLst>
          </p:cNvPr>
          <p:cNvSpPr>
            <a:spLocks noGrp="1"/>
          </p:cNvSpPr>
          <p:nvPr>
            <p:ph type="title"/>
          </p:nvPr>
        </p:nvSpPr>
        <p:spPr/>
        <p:txBody>
          <a:bodyPr/>
          <a:lstStyle/>
          <a:p>
            <a:r>
              <a:rPr lang="en-US" dirty="0">
                <a:solidFill>
                  <a:schemeClr val="bg1"/>
                </a:solidFill>
              </a:rPr>
              <a:t>Possible Roadmap Actions </a:t>
            </a:r>
          </a:p>
        </p:txBody>
      </p:sp>
      <p:graphicFrame>
        <p:nvGraphicFramePr>
          <p:cNvPr id="5" name="Table 4">
            <a:extLst>
              <a:ext uri="{FF2B5EF4-FFF2-40B4-BE49-F238E27FC236}">
                <a16:creationId xmlns="" xmlns:a16="http://schemas.microsoft.com/office/drawing/2014/main" id="{28206049-DC39-E843-B811-0845434895C6}"/>
              </a:ext>
            </a:extLst>
          </p:cNvPr>
          <p:cNvGraphicFramePr>
            <a:graphicFrameLocks noGrp="1"/>
          </p:cNvGraphicFramePr>
          <p:nvPr>
            <p:extLst>
              <p:ext uri="{D42A27DB-BD31-4B8C-83A1-F6EECF244321}">
                <p14:modId xmlns:p14="http://schemas.microsoft.com/office/powerpoint/2010/main" val="4224664075"/>
              </p:ext>
            </p:extLst>
          </p:nvPr>
        </p:nvGraphicFramePr>
        <p:xfrm>
          <a:off x="1740790" y="1522795"/>
          <a:ext cx="8705808" cy="4322256"/>
        </p:xfrm>
        <a:graphic>
          <a:graphicData uri="http://schemas.openxmlformats.org/drawingml/2006/table">
            <a:tbl>
              <a:tblPr firstRow="1" bandRow="1">
                <a:tableStyleId>{5C22544A-7EE6-4342-B048-85BDC9FD1C3A}</a:tableStyleId>
              </a:tblPr>
              <a:tblGrid>
                <a:gridCol w="2176452">
                  <a:extLst>
                    <a:ext uri="{9D8B030D-6E8A-4147-A177-3AD203B41FA5}">
                      <a16:colId xmlns="" xmlns:a16="http://schemas.microsoft.com/office/drawing/2014/main" val="703784994"/>
                    </a:ext>
                  </a:extLst>
                </a:gridCol>
                <a:gridCol w="2176452">
                  <a:extLst>
                    <a:ext uri="{9D8B030D-6E8A-4147-A177-3AD203B41FA5}">
                      <a16:colId xmlns="" xmlns:a16="http://schemas.microsoft.com/office/drawing/2014/main" val="3653090379"/>
                    </a:ext>
                  </a:extLst>
                </a:gridCol>
                <a:gridCol w="2176452">
                  <a:extLst>
                    <a:ext uri="{9D8B030D-6E8A-4147-A177-3AD203B41FA5}">
                      <a16:colId xmlns="" xmlns:a16="http://schemas.microsoft.com/office/drawing/2014/main" val="2845166490"/>
                    </a:ext>
                  </a:extLst>
                </a:gridCol>
                <a:gridCol w="2176452">
                  <a:extLst>
                    <a:ext uri="{9D8B030D-6E8A-4147-A177-3AD203B41FA5}">
                      <a16:colId xmlns="" xmlns:a16="http://schemas.microsoft.com/office/drawing/2014/main" val="268814866"/>
                    </a:ext>
                  </a:extLst>
                </a:gridCol>
              </a:tblGrid>
              <a:tr h="606495">
                <a:tc>
                  <a:txBody>
                    <a:bodyPr/>
                    <a:lstStyle/>
                    <a:p>
                      <a:pPr algn="ctr"/>
                      <a:r>
                        <a:rPr lang="en-US" sz="1700" dirty="0">
                          <a:latin typeface="Montserrat" pitchFamily="2" charset="77"/>
                        </a:rPr>
                        <a:t>Customer  Focused Results</a:t>
                      </a:r>
                    </a:p>
                  </a:txBody>
                  <a:tcPr marL="64244" marR="64244" marT="32121" marB="32121" anchor="ctr">
                    <a:noFill/>
                  </a:tcPr>
                </a:tc>
                <a:tc>
                  <a:txBody>
                    <a:bodyPr/>
                    <a:lstStyle/>
                    <a:p>
                      <a:pPr algn="ctr"/>
                      <a:r>
                        <a:rPr lang="en-US" sz="1700" dirty="0">
                          <a:latin typeface="Montserrat" pitchFamily="2" charset="77"/>
                        </a:rPr>
                        <a:t>Enterprise Alignment</a:t>
                      </a:r>
                    </a:p>
                  </a:txBody>
                  <a:tcPr marL="64244" marR="64244" marT="32121" marB="32121" anchor="ctr">
                    <a:noFill/>
                  </a:tcPr>
                </a:tc>
                <a:tc>
                  <a:txBody>
                    <a:bodyPr/>
                    <a:lstStyle/>
                    <a:p>
                      <a:pPr algn="ctr"/>
                      <a:r>
                        <a:rPr lang="en-US" sz="1700" dirty="0">
                          <a:latin typeface="Montserrat" pitchFamily="2" charset="77"/>
                        </a:rPr>
                        <a:t>Continuous Improvement</a:t>
                      </a:r>
                    </a:p>
                  </a:txBody>
                  <a:tcPr marL="64244" marR="64244" marT="32121" marB="32121" anchor="ctr">
                    <a:noFill/>
                  </a:tcPr>
                </a:tc>
                <a:tc>
                  <a:txBody>
                    <a:bodyPr/>
                    <a:lstStyle/>
                    <a:p>
                      <a:pPr algn="ctr"/>
                      <a:r>
                        <a:rPr lang="en-US" sz="1700" dirty="0">
                          <a:latin typeface="Montserrat" pitchFamily="2" charset="77"/>
                        </a:rPr>
                        <a:t>Cultural Enablers</a:t>
                      </a:r>
                    </a:p>
                  </a:txBody>
                  <a:tcPr marL="64244" marR="64244" marT="32121" marB="32121" anchor="ctr">
                    <a:noFill/>
                  </a:tcPr>
                </a:tc>
                <a:extLst>
                  <a:ext uri="{0D108BD9-81ED-4DB2-BD59-A6C34878D82A}">
                    <a16:rowId xmlns="" xmlns:a16="http://schemas.microsoft.com/office/drawing/2014/main" val="634375261"/>
                  </a:ext>
                </a:extLst>
              </a:tr>
              <a:tr h="3715761">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latin typeface="Montserrat" pitchFamily="2" charset="77"/>
                        </a:rPr>
                        <a:t>Map Value Streams and Core Processes</a:t>
                      </a:r>
                    </a:p>
                    <a:p>
                      <a:pPr marL="171450" indent="-171450">
                        <a:buFont typeface="Arial" panose="020B0604020202020204" pitchFamily="34" charset="0"/>
                        <a:buChar char="•"/>
                      </a:pPr>
                      <a:r>
                        <a:rPr lang="en-US" sz="1200" dirty="0">
                          <a:latin typeface="Montserrat" pitchFamily="2" charset="77"/>
                        </a:rPr>
                        <a:t>Identify customers by process</a:t>
                      </a:r>
                    </a:p>
                    <a:p>
                      <a:pPr marL="171450" indent="-171450">
                        <a:buFont typeface="Arial" panose="020B0604020202020204" pitchFamily="34" charset="0"/>
                        <a:buChar char="•"/>
                      </a:pPr>
                      <a:r>
                        <a:rPr lang="en-US" sz="1200" dirty="0">
                          <a:latin typeface="Montserrat" pitchFamily="2" charset="77"/>
                        </a:rPr>
                        <a:t>Identify customer metrics by process</a:t>
                      </a:r>
                    </a:p>
                    <a:p>
                      <a:pPr marL="171450" indent="-171450">
                        <a:buFont typeface="Arial" panose="020B0604020202020204" pitchFamily="34" charset="0"/>
                        <a:buChar char="•"/>
                      </a:pPr>
                      <a:r>
                        <a:rPr lang="en-US" sz="1200" dirty="0">
                          <a:latin typeface="Montserrat" pitchFamily="2" charset="77"/>
                        </a:rPr>
                        <a:t>Identify opportunities for improvement from the Voice of Customer</a:t>
                      </a:r>
                    </a:p>
                    <a:p>
                      <a:pPr marL="171450" indent="-171450">
                        <a:buFont typeface="Arial" panose="020B0604020202020204" pitchFamily="34" charset="0"/>
                        <a:buChar char="•"/>
                      </a:pPr>
                      <a:r>
                        <a:rPr lang="en-US" sz="1200" dirty="0">
                          <a:latin typeface="Montserrat" pitchFamily="2" charset="77"/>
                        </a:rPr>
                        <a:t>Gather feedback from customers on processes</a:t>
                      </a:r>
                    </a:p>
                    <a:p>
                      <a:endParaRPr lang="en-US" sz="900" dirty="0">
                        <a:latin typeface="Montserrat" pitchFamily="2" charset="77"/>
                      </a:endParaRPr>
                    </a:p>
                  </a:txBody>
                  <a:tcPr marL="64244" marR="64244" marT="32121" marB="32121">
                    <a:noFill/>
                  </a:tcPr>
                </a:tc>
                <a:tc>
                  <a:txBody>
                    <a:bodyPr/>
                    <a:lstStyle/>
                    <a:p>
                      <a:pPr marL="166688" indent="-166688">
                        <a:buFont typeface="Arial" panose="020B0604020202020204" pitchFamily="34" charset="0"/>
                        <a:buChar char="•"/>
                      </a:pPr>
                      <a:r>
                        <a:rPr lang="en-US" sz="1500" dirty="0">
                          <a:latin typeface="Montserrat" pitchFamily="2" charset="77"/>
                        </a:rPr>
                        <a:t>Build Vision, Mission, Values with Continuous Improvement </a:t>
                      </a:r>
                    </a:p>
                    <a:p>
                      <a:pPr marL="166688" indent="-166688">
                        <a:buFont typeface="Arial" panose="020B0604020202020204" pitchFamily="34" charset="0"/>
                        <a:buChar char="•"/>
                      </a:pPr>
                      <a:r>
                        <a:rPr lang="en-US" sz="1500" dirty="0">
                          <a:latin typeface="Montserrat" pitchFamily="2" charset="77"/>
                        </a:rPr>
                        <a:t>Develop Scorecards</a:t>
                      </a:r>
                    </a:p>
                    <a:p>
                      <a:pPr marL="166688" indent="-166688">
                        <a:buFont typeface="Arial" panose="020B0604020202020204" pitchFamily="34" charset="0"/>
                        <a:buChar char="•"/>
                      </a:pPr>
                      <a:r>
                        <a:rPr lang="en-US" sz="1500" dirty="0">
                          <a:latin typeface="Montserrat" pitchFamily="2" charset="77"/>
                        </a:rPr>
                        <a:t>Identify 6-18 Month Initiatives </a:t>
                      </a:r>
                    </a:p>
                    <a:p>
                      <a:pPr marL="166688" indent="-166688">
                        <a:buFont typeface="Arial" panose="020B0604020202020204" pitchFamily="34" charset="0"/>
                        <a:buChar char="•"/>
                      </a:pPr>
                      <a:r>
                        <a:rPr lang="en-US" sz="1500" dirty="0">
                          <a:latin typeface="Montserrat" pitchFamily="2" charset="77"/>
                        </a:rPr>
                        <a:t>Build a 12-18 month roadmap around executing the four components of Continuous Improvement culture</a:t>
                      </a:r>
                    </a:p>
                    <a:p>
                      <a:pPr marL="166688" indent="-166688">
                        <a:buFont typeface="Arial" panose="020B0604020202020204" pitchFamily="34" charset="0"/>
                        <a:buChar char="•"/>
                      </a:pPr>
                      <a:r>
                        <a:rPr lang="en-US" sz="1500" dirty="0">
                          <a:latin typeface="Montserrat" pitchFamily="2" charset="77"/>
                        </a:rPr>
                        <a:t>Build and execute a communication plan</a:t>
                      </a:r>
                    </a:p>
                    <a:p>
                      <a:endParaRPr lang="en-US" sz="900" dirty="0">
                        <a:latin typeface="Montserrat" pitchFamily="2" charset="77"/>
                      </a:endParaRPr>
                    </a:p>
                  </a:txBody>
                  <a:tcPr marL="64244" marR="64244" marT="32121" marB="32121">
                    <a:noFill/>
                  </a:tcPr>
                </a:tc>
                <a:tc>
                  <a:txBody>
                    <a:bodyPr/>
                    <a:lstStyle/>
                    <a:p>
                      <a:pPr marL="171450" indent="-171450">
                        <a:buFont typeface="Arial" panose="020B0604020202020204" pitchFamily="34" charset="0"/>
                        <a:buChar char="•"/>
                      </a:pPr>
                      <a:r>
                        <a:rPr lang="en-US" sz="1500" dirty="0">
                          <a:latin typeface="Montserrat" pitchFamily="2" charset="77"/>
                        </a:rPr>
                        <a:t>Establish infrastructure and roles for supporting Continuous Improvement</a:t>
                      </a:r>
                    </a:p>
                    <a:p>
                      <a:pPr marL="171450" indent="-171450">
                        <a:buFont typeface="Arial" panose="020B0604020202020204" pitchFamily="34" charset="0"/>
                        <a:buChar char="•"/>
                      </a:pPr>
                      <a:r>
                        <a:rPr lang="en-US" sz="1500" dirty="0">
                          <a:latin typeface="Montserrat" pitchFamily="2" charset="77"/>
                        </a:rPr>
                        <a:t>Design and Deliver Continuous Improvement Training</a:t>
                      </a:r>
                    </a:p>
                    <a:p>
                      <a:pPr marL="171450" indent="-171450">
                        <a:buFont typeface="Arial" panose="020B0604020202020204" pitchFamily="34" charset="0"/>
                        <a:buChar char="•"/>
                      </a:pPr>
                      <a:r>
                        <a:rPr lang="en-US" sz="1500" dirty="0">
                          <a:latin typeface="Montserrat" pitchFamily="2" charset="77"/>
                        </a:rPr>
                        <a:t>Select and Execute Projects </a:t>
                      </a:r>
                    </a:p>
                    <a:p>
                      <a:pPr marL="171450" indent="-171450">
                        <a:buFont typeface="Arial" panose="020B0604020202020204" pitchFamily="34" charset="0"/>
                        <a:buChar char="•"/>
                      </a:pPr>
                      <a:r>
                        <a:rPr lang="en-US" sz="1500" dirty="0">
                          <a:latin typeface="Montserrat" pitchFamily="2" charset="77"/>
                        </a:rPr>
                        <a:t>Celebrate Success with Continuous Process Improvement</a:t>
                      </a:r>
                    </a:p>
                    <a:p>
                      <a:endParaRPr lang="en-US" sz="900" dirty="0">
                        <a:latin typeface="Montserrat" pitchFamily="2" charset="77"/>
                      </a:endParaRPr>
                    </a:p>
                  </a:txBody>
                  <a:tcPr marL="64244" marR="64244" marT="32121" marB="32121">
                    <a:noFill/>
                  </a:tcPr>
                </a:tc>
                <a:tc>
                  <a:txBody>
                    <a:bodyPr/>
                    <a:lstStyle/>
                    <a:p>
                      <a:pPr marL="171450" indent="-171450">
                        <a:buFont typeface="Arial" panose="020B0604020202020204" pitchFamily="34" charset="0"/>
                        <a:buChar char="•"/>
                      </a:pPr>
                      <a:r>
                        <a:rPr lang="en-US" sz="1500" dirty="0">
                          <a:latin typeface="Montserrat" pitchFamily="2" charset="77"/>
                        </a:rPr>
                        <a:t>Plan Leadership and Employee Engagement </a:t>
                      </a:r>
                    </a:p>
                    <a:p>
                      <a:pPr marL="171450" indent="-171450">
                        <a:buFont typeface="Arial" panose="020B0604020202020204" pitchFamily="34" charset="0"/>
                        <a:buChar char="•"/>
                      </a:pPr>
                      <a:r>
                        <a:rPr lang="en-US" sz="1500" dirty="0">
                          <a:latin typeface="Montserrat" pitchFamily="2" charset="77"/>
                        </a:rPr>
                        <a:t>Conduct Training for Leadership Development</a:t>
                      </a:r>
                    </a:p>
                    <a:p>
                      <a:pPr marL="171450" indent="-171450">
                        <a:buFont typeface="Arial" panose="020B0604020202020204" pitchFamily="34" charset="0"/>
                        <a:buChar char="•"/>
                      </a:pPr>
                      <a:r>
                        <a:rPr lang="en-US" sz="1500" dirty="0">
                          <a:latin typeface="Montserrat" pitchFamily="2" charset="77"/>
                        </a:rPr>
                        <a:t>Employee Engagement Survey</a:t>
                      </a:r>
                    </a:p>
                    <a:p>
                      <a:pPr marL="171450" indent="-171450">
                        <a:buFont typeface="Arial" panose="020B0604020202020204" pitchFamily="34" charset="0"/>
                        <a:buChar char="•"/>
                      </a:pPr>
                      <a:r>
                        <a:rPr lang="en-US" sz="1500" dirty="0">
                          <a:latin typeface="Montserrat" pitchFamily="2" charset="77"/>
                        </a:rPr>
                        <a:t>Track Progress on Continuous Improvement and Make adjustments as needed </a:t>
                      </a:r>
                    </a:p>
                    <a:p>
                      <a:endParaRPr lang="en-US" sz="900" dirty="0">
                        <a:latin typeface="Montserrat" pitchFamily="2" charset="77"/>
                      </a:endParaRPr>
                    </a:p>
                  </a:txBody>
                  <a:tcPr marL="64244" marR="64244" marT="32121" marB="32121">
                    <a:noFill/>
                  </a:tcPr>
                </a:tc>
                <a:extLst>
                  <a:ext uri="{0D108BD9-81ED-4DB2-BD59-A6C34878D82A}">
                    <a16:rowId xmlns="" xmlns:a16="http://schemas.microsoft.com/office/drawing/2014/main" val="3943442960"/>
                  </a:ext>
                </a:extLst>
              </a:tr>
            </a:tbl>
          </a:graphicData>
        </a:graphic>
      </p:graphicFrame>
      <p:pic>
        <p:nvPicPr>
          <p:cNvPr id="13" name="Picture 12"/>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1345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6"/>
          <p:cNvSpPr txBox="1">
            <a:spLocks noGrp="1"/>
          </p:cNvSpPr>
          <p:nvPr>
            <p:ph type="title"/>
          </p:nvPr>
        </p:nvSpPr>
        <p:spPr>
          <a:xfrm>
            <a:off x="1528093" y="3070"/>
            <a:ext cx="9135820" cy="960604"/>
          </a:xfrm>
          <a:prstGeom prst="rect">
            <a:avLst/>
          </a:prstGeom>
          <a:noFill/>
          <a:ln>
            <a:noFill/>
          </a:ln>
          <a:effectLst>
            <a:outerShdw blurRad="50800" dist="50800" dir="5400000" algn="ctr" rotWithShape="0">
              <a:srgbClr val="000000">
                <a:alpha val="20000"/>
              </a:srgbClr>
            </a:outerShdw>
          </a:effectLst>
        </p:spPr>
        <p:txBody>
          <a:bodyPr spcFirstLastPara="1" wrap="square" lIns="91343" tIns="45660" rIns="91343" bIns="45660" anchor="ctr" anchorCtr="0">
            <a:noAutofit/>
          </a:bodyPr>
          <a:lstStyle/>
          <a:p>
            <a:pPr>
              <a:buSzPts val="3300"/>
            </a:pPr>
            <a:r>
              <a:rPr lang="en-US" dirty="0">
                <a:solidFill>
                  <a:schemeClr val="bg1"/>
                </a:solidFill>
              </a:rPr>
              <a:t> A Roadmap for the Four Components</a:t>
            </a:r>
            <a:endParaRPr dirty="0">
              <a:solidFill>
                <a:schemeClr val="bg1"/>
              </a:solidFill>
            </a:endParaRPr>
          </a:p>
        </p:txBody>
      </p:sp>
      <p:pic>
        <p:nvPicPr>
          <p:cNvPr id="577" name="Google Shape;577;p76"/>
          <p:cNvPicPr preferRelativeResize="0">
            <a:picLocks noGrp="1"/>
          </p:cNvPicPr>
          <p:nvPr>
            <p:ph type="body" idx="1"/>
          </p:nvPr>
        </p:nvPicPr>
        <p:blipFill rotWithShape="1">
          <a:blip r:embed="rId3">
            <a:alphaModFix/>
          </a:blip>
          <a:srcRect/>
          <a:stretch/>
        </p:blipFill>
        <p:spPr>
          <a:xfrm>
            <a:off x="2702567" y="1559835"/>
            <a:ext cx="6786868" cy="4334292"/>
          </a:xfrm>
          <a:prstGeom prst="rect">
            <a:avLst/>
          </a:prstGeom>
          <a:noFill/>
          <a:ln>
            <a:noFill/>
          </a:ln>
          <a:effectLst>
            <a:outerShdw blurRad="254000" dist="50800" dir="5400000" algn="ctr" rotWithShape="0">
              <a:srgbClr val="000000">
                <a:alpha val="49803"/>
              </a:srgbClr>
            </a:outerShdw>
          </a:effectLst>
        </p:spPr>
      </p:pic>
      <p:pic>
        <p:nvPicPr>
          <p:cNvPr id="6" name="Picture 5"/>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156708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650076-2865-DD42-8DE9-22290183B751}"/>
              </a:ext>
            </a:extLst>
          </p:cNvPr>
          <p:cNvSpPr>
            <a:spLocks noGrp="1"/>
          </p:cNvSpPr>
          <p:nvPr>
            <p:ph type="title"/>
          </p:nvPr>
        </p:nvSpPr>
        <p:spPr/>
        <p:txBody>
          <a:bodyPr/>
          <a:lstStyle/>
          <a:p>
            <a:r>
              <a:rPr lang="en-US" dirty="0">
                <a:solidFill>
                  <a:schemeClr val="bg1"/>
                </a:solidFill>
              </a:rPr>
              <a:t>Call to Action</a:t>
            </a:r>
          </a:p>
        </p:txBody>
      </p:sp>
      <p:sp>
        <p:nvSpPr>
          <p:cNvPr id="3" name="Content Placeholder 2">
            <a:extLst>
              <a:ext uri="{FF2B5EF4-FFF2-40B4-BE49-F238E27FC236}">
                <a16:creationId xmlns="" xmlns:a16="http://schemas.microsoft.com/office/drawing/2014/main" id="{7AA41F6F-FE35-8742-BCE5-E6187DEB86CD}"/>
              </a:ext>
            </a:extLst>
          </p:cNvPr>
          <p:cNvSpPr>
            <a:spLocks noGrp="1"/>
          </p:cNvSpPr>
          <p:nvPr>
            <p:ph idx="1"/>
          </p:nvPr>
        </p:nvSpPr>
        <p:spPr/>
        <p:txBody>
          <a:bodyPr/>
          <a:lstStyle/>
          <a:p>
            <a:pPr>
              <a:spcAft>
                <a:spcPts val="1265"/>
              </a:spcAft>
            </a:pPr>
            <a:r>
              <a:rPr lang="en-US" dirty="0">
                <a:solidFill>
                  <a:schemeClr val="bg1"/>
                </a:solidFill>
              </a:rPr>
              <a:t>Share knowledge about the 4 components</a:t>
            </a:r>
          </a:p>
          <a:p>
            <a:pPr>
              <a:spcAft>
                <a:spcPts val="1265"/>
              </a:spcAft>
            </a:pPr>
            <a:r>
              <a:rPr lang="en-US" dirty="0">
                <a:solidFill>
                  <a:schemeClr val="bg1"/>
                </a:solidFill>
              </a:rPr>
              <a:t>Assess your own culture</a:t>
            </a:r>
          </a:p>
          <a:p>
            <a:pPr>
              <a:spcAft>
                <a:spcPts val="1265"/>
              </a:spcAft>
            </a:pPr>
            <a:r>
              <a:rPr lang="en-US" dirty="0">
                <a:solidFill>
                  <a:schemeClr val="bg1"/>
                </a:solidFill>
              </a:rPr>
              <a:t>Discuss which components need attention</a:t>
            </a:r>
          </a:p>
          <a:p>
            <a:pPr>
              <a:spcAft>
                <a:spcPts val="1265"/>
              </a:spcAft>
            </a:pPr>
            <a:r>
              <a:rPr lang="en-US" dirty="0">
                <a:solidFill>
                  <a:schemeClr val="bg1"/>
                </a:solidFill>
              </a:rPr>
              <a:t>Create a roadmap encompassing a high-level plan to improve each component</a:t>
            </a:r>
          </a:p>
        </p:txBody>
      </p:sp>
      <p:sp>
        <p:nvSpPr>
          <p:cNvPr id="6" name="Oval 5">
            <a:extLst>
              <a:ext uri="{FF2B5EF4-FFF2-40B4-BE49-F238E27FC236}">
                <a16:creationId xmlns="" xmlns:a16="http://schemas.microsoft.com/office/drawing/2014/main" id="{C4D3890A-3721-144E-B62E-0C001001BAD9}"/>
              </a:ext>
            </a:extLst>
          </p:cNvPr>
          <p:cNvSpPr/>
          <p:nvPr/>
        </p:nvSpPr>
        <p:spPr>
          <a:xfrm>
            <a:off x="8765624" y="6491062"/>
            <a:ext cx="1142419" cy="112997"/>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8" name="Picture 7">
            <a:extLst>
              <a:ext uri="{FF2B5EF4-FFF2-40B4-BE49-F238E27FC236}">
                <a16:creationId xmlns="" xmlns:a16="http://schemas.microsoft.com/office/drawing/2014/main" id="{B77136A9-50B4-A246-AE68-7C9CA91D4A6C}"/>
              </a:ext>
            </a:extLst>
          </p:cNvPr>
          <p:cNvPicPr>
            <a:picLocks noChangeAspect="1"/>
          </p:cNvPicPr>
          <p:nvPr/>
        </p:nvPicPr>
        <p:blipFill>
          <a:blip r:embed="rId2"/>
          <a:stretch>
            <a:fillRect/>
          </a:stretch>
        </p:blipFill>
        <p:spPr>
          <a:xfrm>
            <a:off x="8636082" y="4048061"/>
            <a:ext cx="1401505" cy="2499499"/>
          </a:xfrm>
          <a:prstGeom prst="rect">
            <a:avLst/>
          </a:prstGeom>
        </p:spPr>
      </p:pic>
      <p:pic>
        <p:nvPicPr>
          <p:cNvPr id="9" name="Picture 8"/>
          <p:cNvPicPr>
            <a:picLocks noChangeAspect="1"/>
          </p:cNvPicPr>
          <p:nvPr/>
        </p:nvPicPr>
        <p:blipFill>
          <a:blip r:embed="rId3"/>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17730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Our Presenter</a:t>
            </a:r>
          </a:p>
        </p:txBody>
      </p:sp>
      <p:sp>
        <p:nvSpPr>
          <p:cNvPr id="3" name="Content Placeholder 2"/>
          <p:cNvSpPr>
            <a:spLocks noGrp="1"/>
          </p:cNvSpPr>
          <p:nvPr>
            <p:ph sz="quarter" idx="10"/>
          </p:nvPr>
        </p:nvSpPr>
        <p:spPr>
          <a:xfrm>
            <a:off x="2291543" y="1787831"/>
            <a:ext cx="4619064" cy="4224199"/>
          </a:xfrm>
        </p:spPr>
        <p:txBody>
          <a:bodyPr>
            <a:normAutofit/>
          </a:bodyPr>
          <a:lstStyle/>
          <a:p>
            <a:r>
              <a:rPr lang="en-US" sz="2249" dirty="0"/>
              <a:t>Managing Partner at GoLeanSixSigma.com</a:t>
            </a:r>
          </a:p>
          <a:p>
            <a:r>
              <a:rPr lang="en-US" sz="2249" dirty="0"/>
              <a:t>Co-Author of</a:t>
            </a:r>
            <a:br>
              <a:rPr lang="en-US" sz="2249" dirty="0"/>
            </a:br>
            <a:r>
              <a:rPr lang="en-US" sz="2249" dirty="0">
                <a:solidFill>
                  <a:schemeClr val="tx2"/>
                </a:solidFill>
                <a:hlinkClick r:id="rId3">
                  <a:extLst>
                    <a:ext uri="{A12FA001-AC4F-418D-AE19-62706E023703}">
                      <ahyp:hlinkClr xmlns:ahyp="http://schemas.microsoft.com/office/drawing/2018/hyperlinkcolor" xmlns="" val="tx"/>
                    </a:ext>
                  </a:extLst>
                </a:hlinkClick>
              </a:rPr>
              <a:t>The Problem-Solver’s Toolkit</a:t>
            </a:r>
            <a:endParaRPr lang="en-US" sz="2249" dirty="0">
              <a:solidFill>
                <a:schemeClr val="tx2"/>
              </a:solidFill>
            </a:endParaRPr>
          </a:p>
          <a:p>
            <a:r>
              <a:rPr lang="en-US" sz="2249" dirty="0"/>
              <a:t>Co-host of the</a:t>
            </a:r>
            <a:br>
              <a:rPr lang="en-US" sz="2249" dirty="0"/>
            </a:br>
            <a:r>
              <a:rPr lang="en-US" sz="2249" dirty="0">
                <a:solidFill>
                  <a:schemeClr val="tx2"/>
                </a:solidFill>
                <a:hlinkClick r:id="rId4">
                  <a:extLst>
                    <a:ext uri="{A12FA001-AC4F-418D-AE19-62706E023703}">
                      <ahyp:hlinkClr xmlns:ahyp="http://schemas.microsoft.com/office/drawing/2018/hyperlinkcolor" xmlns="" val="tx"/>
                    </a:ext>
                  </a:extLst>
                </a:hlinkClick>
              </a:rPr>
              <a:t>Just-In-Time Café Podcast</a:t>
            </a:r>
            <a:endParaRPr lang="en-US" sz="2249" dirty="0">
              <a:solidFill>
                <a:schemeClr val="tx2"/>
              </a:solidFill>
            </a:endParaRPr>
          </a:p>
          <a:p>
            <a:r>
              <a:rPr lang="en-US" sz="2249" dirty="0"/>
              <a:t>UCSD Lean Six Sigma Green Belt Instructor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6475" y="1787831"/>
            <a:ext cx="2796247" cy="2796247"/>
          </a:xfrm>
          <a:prstGeom prst="rect">
            <a:avLst/>
          </a:prstGeom>
          <a:effectLst>
            <a:outerShdw blurRad="254000" dist="38100" dir="5400000" algn="ctr" rotWithShape="0">
              <a:srgbClr val="000000">
                <a:alpha val="35000"/>
              </a:srgbClr>
            </a:outerShdw>
          </a:effectLst>
        </p:spPr>
      </p:pic>
      <p:sp>
        <p:nvSpPr>
          <p:cNvPr id="5" name="TextBox 4"/>
          <p:cNvSpPr txBox="1"/>
          <p:nvPr/>
        </p:nvSpPr>
        <p:spPr>
          <a:xfrm>
            <a:off x="7133458" y="4586253"/>
            <a:ext cx="2602281" cy="438453"/>
          </a:xfrm>
          <a:prstGeom prst="rect">
            <a:avLst/>
          </a:prstGeom>
          <a:noFill/>
          <a:effectLst>
            <a:outerShdw blurRad="38100" dist="38100" dir="5400000" algn="ctr" rotWithShape="0">
              <a:srgbClr val="000000">
                <a:alpha val="35000"/>
              </a:srgbClr>
            </a:outerShdw>
          </a:effectLst>
        </p:spPr>
        <p:txBody>
          <a:bodyPr wrap="square" rtlCol="0">
            <a:spAutoFit/>
          </a:bodyPr>
          <a:lstStyle/>
          <a:p>
            <a:pPr algn="ctr"/>
            <a:r>
              <a:rPr lang="en-US" sz="2249" b="1" dirty="0">
                <a:solidFill>
                  <a:schemeClr val="bg1"/>
                </a:solidFill>
                <a:latin typeface="Montserrat" charset="0"/>
                <a:ea typeface="Montserrat" charset="0"/>
                <a:cs typeface="Montserrat" charset="0"/>
              </a:rPr>
              <a:t>Tracy O’Rourke</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2864" y="5085933"/>
            <a:ext cx="369936" cy="3699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5004" y="5509375"/>
            <a:ext cx="369936" cy="369936"/>
          </a:xfrm>
          <a:prstGeom prst="rect">
            <a:avLst/>
          </a:prstGeom>
        </p:spPr>
      </p:pic>
      <p:sp>
        <p:nvSpPr>
          <p:cNvPr id="8" name="TextBox 7"/>
          <p:cNvSpPr txBox="1"/>
          <p:nvPr/>
        </p:nvSpPr>
        <p:spPr>
          <a:xfrm>
            <a:off x="7592799" y="5132466"/>
            <a:ext cx="1880333" cy="308546"/>
          </a:xfrm>
          <a:prstGeom prst="rect">
            <a:avLst/>
          </a:prstGeom>
          <a:noFill/>
          <a:effectLst>
            <a:outerShdw blurRad="38100" dist="38100" dir="5400000" algn="ctr" rotWithShape="0">
              <a:srgbClr val="000000">
                <a:alpha val="35000"/>
              </a:srgbClr>
            </a:outerShdw>
          </a:effectLst>
        </p:spPr>
        <p:txBody>
          <a:bodyPr wrap="square" rtlCol="0">
            <a:spAutoFit/>
          </a:bodyPr>
          <a:lstStyle/>
          <a:p>
            <a:r>
              <a:rPr lang="en-US" sz="1405" b="1" dirty="0">
                <a:solidFill>
                  <a:schemeClr val="bg1"/>
                </a:solidFill>
                <a:latin typeface="Montserrat" charset="0"/>
                <a:ea typeface="Montserrat" charset="0"/>
                <a:cs typeface="Montserrat" charset="0"/>
              </a:rPr>
              <a:t>/</a:t>
            </a:r>
            <a:r>
              <a:rPr lang="en-US" sz="1405" dirty="0">
                <a:solidFill>
                  <a:schemeClr val="bg1"/>
                </a:solidFill>
                <a:latin typeface="Montserrat" charset="0"/>
                <a:ea typeface="Montserrat" charset="0"/>
                <a:cs typeface="Montserrat" charset="0"/>
              </a:rPr>
              <a:t>Tracy-</a:t>
            </a:r>
            <a:r>
              <a:rPr lang="en-US" sz="1405" dirty="0" err="1">
                <a:solidFill>
                  <a:schemeClr val="bg1"/>
                </a:solidFill>
                <a:latin typeface="Montserrat" charset="0"/>
                <a:ea typeface="Montserrat" charset="0"/>
                <a:cs typeface="Montserrat" charset="0"/>
              </a:rPr>
              <a:t>ORourke</a:t>
            </a:r>
            <a:endParaRPr lang="en-US" sz="1405" dirty="0">
              <a:solidFill>
                <a:schemeClr val="bg1"/>
              </a:solidFill>
              <a:latin typeface="Montserrat" charset="0"/>
              <a:ea typeface="Montserrat" charset="0"/>
              <a:cs typeface="Montserrat" charset="0"/>
            </a:endParaRPr>
          </a:p>
        </p:txBody>
      </p:sp>
      <p:sp>
        <p:nvSpPr>
          <p:cNvPr id="9" name="TextBox 8"/>
          <p:cNvSpPr txBox="1"/>
          <p:nvPr/>
        </p:nvSpPr>
        <p:spPr>
          <a:xfrm>
            <a:off x="7584940" y="5555907"/>
            <a:ext cx="1888193" cy="308546"/>
          </a:xfrm>
          <a:prstGeom prst="rect">
            <a:avLst/>
          </a:prstGeom>
          <a:noFill/>
          <a:effectLst>
            <a:outerShdw blurRad="38100" dist="38100" dir="5400000" algn="ctr" rotWithShape="0">
              <a:srgbClr val="000000">
                <a:alpha val="35000"/>
              </a:srgbClr>
            </a:outerShdw>
          </a:effectLst>
        </p:spPr>
        <p:txBody>
          <a:bodyPr wrap="square" rtlCol="0">
            <a:spAutoFit/>
          </a:bodyPr>
          <a:lstStyle/>
          <a:p>
            <a:r>
              <a:rPr lang="en-US" sz="1405" dirty="0">
                <a:solidFill>
                  <a:schemeClr val="bg1"/>
                </a:solidFill>
                <a:latin typeface="Montserrat" charset="0"/>
                <a:ea typeface="Montserrat" charset="0"/>
                <a:cs typeface="Montserrat" charset="0"/>
              </a:rPr>
              <a:t>@RourkeTracy</a:t>
            </a:r>
          </a:p>
        </p:txBody>
      </p:sp>
      <p:pic>
        <p:nvPicPr>
          <p:cNvPr id="12" name="Picture 11"/>
          <p:cNvPicPr>
            <a:picLocks noChangeAspect="1"/>
          </p:cNvPicPr>
          <p:nvPr/>
        </p:nvPicPr>
        <p:blipFill>
          <a:blip r:embed="rId8"/>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02349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 xmlns:a16="http://schemas.microsoft.com/office/drawing/2014/main" id="{2973D588-1E8B-864E-B4F9-264202C5AC7C}"/>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3. Be Strategic With All Four Floors</a:t>
            </a:r>
          </a:p>
        </p:txBody>
      </p:sp>
      <p:sp>
        <p:nvSpPr>
          <p:cNvPr id="24" name="Right Arrow 23">
            <a:extLst>
              <a:ext uri="{FF2B5EF4-FFF2-40B4-BE49-F238E27FC236}">
                <a16:creationId xmlns="" xmlns:a16="http://schemas.microsoft.com/office/drawing/2014/main" id="{087FBECD-77D5-1246-9CD3-C6A483764876}"/>
              </a:ext>
            </a:extLst>
          </p:cNvPr>
          <p:cNvSpPr>
            <a:spLocks noChangeArrowheads="1"/>
          </p:cNvSpPr>
          <p:nvPr/>
        </p:nvSpPr>
        <p:spPr bwMode="auto">
          <a:xfrm>
            <a:off x="17789879" y="3210023"/>
            <a:ext cx="534748" cy="393524"/>
          </a:xfrm>
          <a:prstGeom prst="rightArrow">
            <a:avLst>
              <a:gd name="adj1" fmla="val 50000"/>
              <a:gd name="adj2" fmla="val 50001"/>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25" name="Right Arrow 24">
            <a:extLst>
              <a:ext uri="{FF2B5EF4-FFF2-40B4-BE49-F238E27FC236}">
                <a16:creationId xmlns="" xmlns:a16="http://schemas.microsoft.com/office/drawing/2014/main" id="{68D54241-98C1-574B-81DC-ADC0DABE773D}"/>
              </a:ext>
            </a:extLst>
          </p:cNvPr>
          <p:cNvSpPr>
            <a:spLocks noChangeArrowheads="1"/>
          </p:cNvSpPr>
          <p:nvPr/>
        </p:nvSpPr>
        <p:spPr bwMode="auto">
          <a:xfrm>
            <a:off x="17789877" y="4157338"/>
            <a:ext cx="550616" cy="393524"/>
          </a:xfrm>
          <a:prstGeom prst="rightArrow">
            <a:avLst>
              <a:gd name="adj1" fmla="val 50000"/>
              <a:gd name="adj2" fmla="val 50002"/>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26" name="Right Arrow 25">
            <a:extLst>
              <a:ext uri="{FF2B5EF4-FFF2-40B4-BE49-F238E27FC236}">
                <a16:creationId xmlns="" xmlns:a16="http://schemas.microsoft.com/office/drawing/2014/main" id="{01DFFDD9-F7A9-DF41-AACB-96229BD407C7}"/>
              </a:ext>
            </a:extLst>
          </p:cNvPr>
          <p:cNvSpPr>
            <a:spLocks noChangeArrowheads="1"/>
          </p:cNvSpPr>
          <p:nvPr/>
        </p:nvSpPr>
        <p:spPr bwMode="auto">
          <a:xfrm>
            <a:off x="17786704" y="5079262"/>
            <a:ext cx="595045" cy="393524"/>
          </a:xfrm>
          <a:prstGeom prst="rightArrow">
            <a:avLst>
              <a:gd name="adj1" fmla="val 50000"/>
              <a:gd name="adj2" fmla="val 49997"/>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sp>
        <p:nvSpPr>
          <p:cNvPr id="55302" name="TextBox 26">
            <a:extLst>
              <a:ext uri="{FF2B5EF4-FFF2-40B4-BE49-F238E27FC236}">
                <a16:creationId xmlns="" xmlns:a16="http://schemas.microsoft.com/office/drawing/2014/main" id="{5D1FE355-DD04-1E46-8C98-EF3EE2436998}"/>
              </a:ext>
            </a:extLst>
          </p:cNvPr>
          <p:cNvSpPr txBox="1">
            <a:spLocks noChangeArrowheads="1"/>
          </p:cNvSpPr>
          <p:nvPr/>
        </p:nvSpPr>
        <p:spPr bwMode="auto">
          <a:xfrm>
            <a:off x="18391272" y="4958666"/>
            <a:ext cx="2954603"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Treat All People With Respect</a:t>
            </a:r>
          </a:p>
        </p:txBody>
      </p:sp>
      <p:sp>
        <p:nvSpPr>
          <p:cNvPr id="55303" name="TextBox 27">
            <a:extLst>
              <a:ext uri="{FF2B5EF4-FFF2-40B4-BE49-F238E27FC236}">
                <a16:creationId xmlns="" xmlns:a16="http://schemas.microsoft.com/office/drawing/2014/main" id="{1F3A6BFB-15AF-4143-A3AE-02245D9AC1D2}"/>
              </a:ext>
            </a:extLst>
          </p:cNvPr>
          <p:cNvSpPr txBox="1">
            <a:spLocks noChangeArrowheads="1"/>
          </p:cNvSpPr>
          <p:nvPr/>
        </p:nvSpPr>
        <p:spPr bwMode="auto">
          <a:xfrm>
            <a:off x="18489652" y="2184957"/>
            <a:ext cx="2689609"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2199">
                <a:latin typeface="Varela" charset="0"/>
                <a:cs typeface="ＭＳ Ｐゴシック" panose="020B0600070205080204" pitchFamily="34" charset="-128"/>
              </a:rPr>
              <a:t>Customers Matter To Us</a:t>
            </a:r>
          </a:p>
        </p:txBody>
      </p:sp>
      <p:sp>
        <p:nvSpPr>
          <p:cNvPr id="55304" name="TextBox 28">
            <a:extLst>
              <a:ext uri="{FF2B5EF4-FFF2-40B4-BE49-F238E27FC236}">
                <a16:creationId xmlns="" xmlns:a16="http://schemas.microsoft.com/office/drawing/2014/main" id="{8163D57A-B09F-BE40-B240-AC83A704B536}"/>
              </a:ext>
            </a:extLst>
          </p:cNvPr>
          <p:cNvSpPr txBox="1">
            <a:spLocks noChangeArrowheads="1"/>
          </p:cNvSpPr>
          <p:nvPr/>
        </p:nvSpPr>
        <p:spPr bwMode="auto">
          <a:xfrm>
            <a:off x="18372229" y="3121164"/>
            <a:ext cx="2970471" cy="7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Align Around A Common Purpose</a:t>
            </a:r>
          </a:p>
        </p:txBody>
      </p:sp>
      <p:sp>
        <p:nvSpPr>
          <p:cNvPr id="55305" name="TextBox 29">
            <a:extLst>
              <a:ext uri="{FF2B5EF4-FFF2-40B4-BE49-F238E27FC236}">
                <a16:creationId xmlns="" xmlns:a16="http://schemas.microsoft.com/office/drawing/2014/main" id="{F22AC0AA-2598-8941-A5FB-A3675EA0A019}"/>
              </a:ext>
            </a:extLst>
          </p:cNvPr>
          <p:cNvSpPr txBox="1">
            <a:spLocks noChangeArrowheads="1"/>
          </p:cNvSpPr>
          <p:nvPr/>
        </p:nvSpPr>
        <p:spPr bwMode="auto">
          <a:xfrm>
            <a:off x="18242113" y="4046263"/>
            <a:ext cx="2970471" cy="8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spcAft>
                <a:spcPts val="600"/>
              </a:spcAft>
              <a:buClrTx/>
              <a:buSzTx/>
              <a:buNone/>
            </a:pPr>
            <a:r>
              <a:rPr lang="en-US" altLang="en-US" sz="2199">
                <a:latin typeface="Varela" charset="0"/>
                <a:cs typeface="ＭＳ Ｐゴシック" panose="020B0600070205080204" pitchFamily="34" charset="-128"/>
              </a:rPr>
              <a:t>We Can Always </a:t>
            </a:r>
          </a:p>
          <a:p>
            <a:pPr algn="ctr">
              <a:spcBef>
                <a:spcPct val="0"/>
              </a:spcBef>
              <a:spcAft>
                <a:spcPts val="600"/>
              </a:spcAft>
              <a:buClrTx/>
              <a:buSzTx/>
              <a:buNone/>
            </a:pPr>
            <a:r>
              <a:rPr lang="en-US" altLang="en-US" sz="2199">
                <a:latin typeface="Varela" charset="0"/>
                <a:cs typeface="ＭＳ Ｐゴシック" panose="020B0600070205080204" pitchFamily="34" charset="-128"/>
              </a:rPr>
              <a:t>Do Better</a:t>
            </a:r>
          </a:p>
        </p:txBody>
      </p:sp>
      <p:sp>
        <p:nvSpPr>
          <p:cNvPr id="31" name="Right Arrow 30">
            <a:extLst>
              <a:ext uri="{FF2B5EF4-FFF2-40B4-BE49-F238E27FC236}">
                <a16:creationId xmlns="" xmlns:a16="http://schemas.microsoft.com/office/drawing/2014/main" id="{3EE24BBF-C123-784D-9468-5F9A89202C50}"/>
              </a:ext>
            </a:extLst>
          </p:cNvPr>
          <p:cNvSpPr>
            <a:spLocks noChangeArrowheads="1"/>
          </p:cNvSpPr>
          <p:nvPr/>
        </p:nvSpPr>
        <p:spPr bwMode="auto">
          <a:xfrm>
            <a:off x="17818441" y="2280165"/>
            <a:ext cx="534748" cy="393524"/>
          </a:xfrm>
          <a:prstGeom prst="rightArrow">
            <a:avLst>
              <a:gd name="adj1" fmla="val 50000"/>
              <a:gd name="adj2" fmla="val 50001"/>
            </a:avLst>
          </a:prstGeom>
          <a:solidFill>
            <a:srgbClr val="FF0000"/>
          </a:solidFill>
          <a:ln w="9525">
            <a:solidFill>
              <a:srgbClr val="CC0000"/>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1599">
              <a:solidFill>
                <a:srgbClr val="FF0000"/>
              </a:solidFill>
              <a:latin typeface="Varela" charset="0"/>
            </a:endParaRPr>
          </a:p>
        </p:txBody>
      </p:sp>
      <p:pic>
        <p:nvPicPr>
          <p:cNvPr id="13" name="Picture 12">
            <a:extLst>
              <a:ext uri="{FF2B5EF4-FFF2-40B4-BE49-F238E27FC236}">
                <a16:creationId xmlns="" xmlns:a16="http://schemas.microsoft.com/office/drawing/2014/main" id="{0746D55E-76BE-B640-B1A6-5C90778B5A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281" y="1426871"/>
            <a:ext cx="4136959" cy="4353352"/>
          </a:xfrm>
          <a:prstGeom prst="rect">
            <a:avLst/>
          </a:prstGeom>
        </p:spPr>
      </p:pic>
      <p:sp>
        <p:nvSpPr>
          <p:cNvPr id="14" name="TextBox 13">
            <a:extLst>
              <a:ext uri="{FF2B5EF4-FFF2-40B4-BE49-F238E27FC236}">
                <a16:creationId xmlns="" xmlns:a16="http://schemas.microsoft.com/office/drawing/2014/main" id="{CB5C4A0A-10F9-7943-90CA-509F2402760B}"/>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to us.</a:t>
            </a:r>
          </a:p>
        </p:txBody>
      </p:sp>
      <p:sp>
        <p:nvSpPr>
          <p:cNvPr id="15" name="TextBox 14">
            <a:extLst>
              <a:ext uri="{FF2B5EF4-FFF2-40B4-BE49-F238E27FC236}">
                <a16:creationId xmlns="" xmlns:a16="http://schemas.microsoft.com/office/drawing/2014/main" id="{5BD1692A-8857-474A-B5CA-7BE199B2FA4B}"/>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0091D4"/>
                </a:solidFill>
                <a:latin typeface="Montserrat" pitchFamily="2" charset="77"/>
                <a:cs typeface="ＭＳ Ｐゴシック" panose="020B0600070205080204" pitchFamily="34" charset="-128"/>
              </a:rPr>
              <a:t>We align around a common purpose.</a:t>
            </a:r>
          </a:p>
        </p:txBody>
      </p:sp>
      <p:sp>
        <p:nvSpPr>
          <p:cNvPr id="16" name="TextBox 15">
            <a:extLst>
              <a:ext uri="{FF2B5EF4-FFF2-40B4-BE49-F238E27FC236}">
                <a16:creationId xmlns="" xmlns:a16="http://schemas.microsoft.com/office/drawing/2014/main" id="{D46C851B-FE08-0F48-885B-F8B51AA47EC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7FB13C"/>
                </a:solidFill>
                <a:latin typeface="Montserrat" pitchFamily="2" charset="77"/>
                <a:cs typeface="ＭＳ Ｐゴシック" panose="020B0600070205080204" pitchFamily="34" charset="-128"/>
              </a:rPr>
              <a:t>We can always</a:t>
            </a:r>
            <a:br>
              <a:rPr lang="en-US" altLang="en-US" sz="1687" b="1" dirty="0">
                <a:solidFill>
                  <a:srgbClr val="7FB13C"/>
                </a:solidFill>
                <a:latin typeface="Montserrat" pitchFamily="2" charset="77"/>
                <a:cs typeface="ＭＳ Ｐゴシック" panose="020B0600070205080204" pitchFamily="34" charset="-128"/>
              </a:rPr>
            </a:br>
            <a:r>
              <a:rPr lang="en-US" altLang="en-US" sz="1687" b="1" dirty="0">
                <a:solidFill>
                  <a:srgbClr val="7FB13C"/>
                </a:solidFill>
                <a:latin typeface="Montserrat" pitchFamily="2" charset="77"/>
                <a:cs typeface="ＭＳ Ｐゴシック" panose="020B0600070205080204" pitchFamily="34" charset="-128"/>
              </a:rPr>
              <a:t>do better.</a:t>
            </a:r>
          </a:p>
        </p:txBody>
      </p:sp>
      <p:sp>
        <p:nvSpPr>
          <p:cNvPr id="17" name="TextBox 16">
            <a:extLst>
              <a:ext uri="{FF2B5EF4-FFF2-40B4-BE49-F238E27FC236}">
                <a16:creationId xmlns="" xmlns:a16="http://schemas.microsoft.com/office/drawing/2014/main" id="{A6C810CD-FFF5-EB43-9B02-2DAE61BDA3C9}"/>
              </a:ext>
            </a:extLst>
          </p:cNvPr>
          <p:cNvSpPr txBox="1">
            <a:spLocks noChangeArrowheads="1"/>
          </p:cNvSpPr>
          <p:nvPr/>
        </p:nvSpPr>
        <p:spPr bwMode="auto">
          <a:xfrm>
            <a:off x="7922909" y="5444596"/>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AD9A8D"/>
                </a:solidFill>
                <a:latin typeface="Montserrat" pitchFamily="2" charset="77"/>
                <a:cs typeface="ＭＳ Ｐゴシック" panose="020B0600070205080204" pitchFamily="34" charset="-128"/>
              </a:rPr>
              <a:t>We treat everyone with respect.</a:t>
            </a:r>
          </a:p>
        </p:txBody>
      </p:sp>
      <p:sp>
        <p:nvSpPr>
          <p:cNvPr id="18" name="Right Arrow 17">
            <a:extLst>
              <a:ext uri="{FF2B5EF4-FFF2-40B4-BE49-F238E27FC236}">
                <a16:creationId xmlns="" xmlns:a16="http://schemas.microsoft.com/office/drawing/2014/main" id="{8B76DDEC-D7E1-6344-8C50-AEE378C59C1D}"/>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9" name="Right Arrow 18">
            <a:extLst>
              <a:ext uri="{FF2B5EF4-FFF2-40B4-BE49-F238E27FC236}">
                <a16:creationId xmlns="" xmlns:a16="http://schemas.microsoft.com/office/drawing/2014/main" id="{0A728709-D0AA-954B-97AB-9E79D8EC85AD}"/>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20" name="Right Arrow 19">
            <a:extLst>
              <a:ext uri="{FF2B5EF4-FFF2-40B4-BE49-F238E27FC236}">
                <a16:creationId xmlns="" xmlns:a16="http://schemas.microsoft.com/office/drawing/2014/main" id="{8B336573-B972-ED42-B92A-4FBD73663312}"/>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21" name="Right Arrow 20">
            <a:extLst>
              <a:ext uri="{FF2B5EF4-FFF2-40B4-BE49-F238E27FC236}">
                <a16:creationId xmlns="" xmlns:a16="http://schemas.microsoft.com/office/drawing/2014/main" id="{CACEE54E-60B6-004A-B4B1-0FB2AD203A57}"/>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pic>
        <p:nvPicPr>
          <p:cNvPr id="23" name="Picture 22"/>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7888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Examples of UCSD Project Presentations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0777" y="3311920"/>
            <a:ext cx="3302001" cy="1644054"/>
          </a:xfrm>
          <a:prstGeom prst="rect">
            <a:avLst/>
          </a:prstGeom>
        </p:spPr>
      </p:pic>
      <p:sp>
        <p:nvSpPr>
          <p:cNvPr id="11" name="TextBox 10"/>
          <p:cNvSpPr txBox="1"/>
          <p:nvPr/>
        </p:nvSpPr>
        <p:spPr>
          <a:xfrm>
            <a:off x="1790701" y="5072345"/>
            <a:ext cx="8610597" cy="1015663"/>
          </a:xfrm>
          <a:prstGeom prst="rect">
            <a:avLst/>
          </a:prstGeom>
          <a:noFill/>
        </p:spPr>
        <p:txBody>
          <a:bodyPr wrap="square" rtlCol="0">
            <a:spAutoFit/>
          </a:bodyPr>
          <a:lstStyle/>
          <a:p>
            <a:pPr algn="ctr"/>
            <a:r>
              <a:rPr lang="en-US" sz="2000" dirty="0">
                <a:solidFill>
                  <a:schemeClr val="bg1"/>
                </a:solidFill>
                <a:latin typeface="Arial" charset="0"/>
                <a:ea typeface="Arial" charset="0"/>
                <a:cs typeface="Arial" charset="0"/>
              </a:rPr>
              <a:t>Go to GoLeanSixSigma.com website. Go to “Free Resources” </a:t>
            </a:r>
            <a:endParaRPr lang="en-US" sz="2000" dirty="0" smtClean="0">
              <a:solidFill>
                <a:schemeClr val="bg1"/>
              </a:solidFill>
              <a:latin typeface="Arial" charset="0"/>
              <a:ea typeface="Arial" charset="0"/>
              <a:cs typeface="Arial" charset="0"/>
            </a:endParaRPr>
          </a:p>
          <a:p>
            <a:pPr algn="ctr"/>
            <a:r>
              <a:rPr lang="en-US" sz="2000" dirty="0" smtClean="0">
                <a:solidFill>
                  <a:schemeClr val="bg1"/>
                </a:solidFill>
                <a:latin typeface="Arial" charset="0"/>
                <a:ea typeface="Arial" charset="0"/>
                <a:cs typeface="Arial" charset="0"/>
              </a:rPr>
              <a:t>Tab</a:t>
            </a:r>
            <a:r>
              <a:rPr lang="en-US" sz="2000" dirty="0">
                <a:solidFill>
                  <a:schemeClr val="bg1"/>
                </a:solidFill>
                <a:latin typeface="Arial" charset="0"/>
                <a:ea typeface="Arial" charset="0"/>
                <a:cs typeface="Arial" charset="0"/>
              </a:rPr>
              <a:t>. </a:t>
            </a:r>
            <a:r>
              <a:rPr lang="en-US" sz="2000" dirty="0" smtClean="0">
                <a:solidFill>
                  <a:schemeClr val="bg1"/>
                </a:solidFill>
                <a:latin typeface="Arial" charset="0"/>
                <a:ea typeface="Arial" charset="0"/>
                <a:cs typeface="Arial" charset="0"/>
              </a:rPr>
              <a:t>Go To </a:t>
            </a:r>
            <a:r>
              <a:rPr lang="en-US" sz="2000" dirty="0">
                <a:solidFill>
                  <a:schemeClr val="bg1"/>
                </a:solidFill>
                <a:latin typeface="Arial" charset="0"/>
                <a:ea typeface="Arial" charset="0"/>
                <a:cs typeface="Arial" charset="0"/>
              </a:rPr>
              <a:t>“Webinars”. Go To “Success Stories”  </a:t>
            </a:r>
          </a:p>
          <a:p>
            <a:pPr algn="ctr"/>
            <a:r>
              <a:rPr lang="en-US" sz="2000" dirty="0">
                <a:solidFill>
                  <a:schemeClr val="bg1"/>
                </a:solidFill>
                <a:latin typeface="Arial" charset="0"/>
                <a:ea typeface="Arial" charset="0"/>
                <a:cs typeface="Arial" charset="0"/>
              </a:rPr>
              <a:t>OR: Go to website and search by presenter name with the search function</a:t>
            </a:r>
          </a:p>
        </p:txBody>
      </p:sp>
      <p:pic>
        <p:nvPicPr>
          <p:cNvPr id="6" name="Picture 5">
            <a:extLst>
              <a:ext uri="{FF2B5EF4-FFF2-40B4-BE49-F238E27FC236}">
                <a16:creationId xmlns="" xmlns:a16="http://schemas.microsoft.com/office/drawing/2014/main" id="{774F6449-63D1-EC44-916B-29D673C40AC5}"/>
              </a:ext>
            </a:extLst>
          </p:cNvPr>
          <p:cNvPicPr>
            <a:picLocks noChangeAspect="1"/>
          </p:cNvPicPr>
          <p:nvPr/>
        </p:nvPicPr>
        <p:blipFill>
          <a:blip r:embed="rId3"/>
          <a:stretch>
            <a:fillRect/>
          </a:stretch>
        </p:blipFill>
        <p:spPr>
          <a:xfrm>
            <a:off x="6364513" y="1386140"/>
            <a:ext cx="3074530" cy="1633892"/>
          </a:xfrm>
          <a:prstGeom prst="rect">
            <a:avLst/>
          </a:prstGeom>
        </p:spPr>
      </p:pic>
      <p:pic>
        <p:nvPicPr>
          <p:cNvPr id="7" name="Picture 6">
            <a:extLst>
              <a:ext uri="{FF2B5EF4-FFF2-40B4-BE49-F238E27FC236}">
                <a16:creationId xmlns="" xmlns:a16="http://schemas.microsoft.com/office/drawing/2014/main" id="{3B048B5E-EE82-A645-9AAD-71FD108EACFD}"/>
              </a:ext>
            </a:extLst>
          </p:cNvPr>
          <p:cNvPicPr>
            <a:picLocks noChangeAspect="1"/>
          </p:cNvPicPr>
          <p:nvPr/>
        </p:nvPicPr>
        <p:blipFill>
          <a:blip r:embed="rId4"/>
          <a:stretch>
            <a:fillRect/>
          </a:stretch>
        </p:blipFill>
        <p:spPr>
          <a:xfrm>
            <a:off x="2703074" y="1386904"/>
            <a:ext cx="3071654" cy="1632365"/>
          </a:xfrm>
          <a:prstGeom prst="rect">
            <a:avLst/>
          </a:prstGeom>
        </p:spPr>
      </p:pic>
      <p:pic>
        <p:nvPicPr>
          <p:cNvPr id="9" name="Picture 8">
            <a:extLst>
              <a:ext uri="{FF2B5EF4-FFF2-40B4-BE49-F238E27FC236}">
                <a16:creationId xmlns="" xmlns:a16="http://schemas.microsoft.com/office/drawing/2014/main" id="{BF233506-66CA-0F4D-BD24-2F6D5EE9D475}"/>
              </a:ext>
            </a:extLst>
          </p:cNvPr>
          <p:cNvPicPr>
            <a:picLocks noChangeAspect="1"/>
          </p:cNvPicPr>
          <p:nvPr/>
        </p:nvPicPr>
        <p:blipFill>
          <a:blip r:embed="rId5"/>
          <a:stretch>
            <a:fillRect/>
          </a:stretch>
        </p:blipFill>
        <p:spPr>
          <a:xfrm>
            <a:off x="2703074" y="3311920"/>
            <a:ext cx="3071654" cy="1645528"/>
          </a:xfrm>
          <a:prstGeom prst="rect">
            <a:avLst/>
          </a:prstGeom>
        </p:spPr>
      </p:pic>
      <p:pic>
        <p:nvPicPr>
          <p:cNvPr id="10" name="Picture 9"/>
          <p:cNvPicPr>
            <a:picLocks noChangeAspect="1"/>
          </p:cNvPicPr>
          <p:nvPr/>
        </p:nvPicPr>
        <p:blipFill>
          <a:blip r:embed="rId6"/>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93129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Today’s Agenda</a:t>
            </a:r>
          </a:p>
        </p:txBody>
      </p:sp>
      <p:sp>
        <p:nvSpPr>
          <p:cNvPr id="5" name="Content Placeholder 2"/>
          <p:cNvSpPr>
            <a:spLocks noGrp="1"/>
          </p:cNvSpPr>
          <p:nvPr>
            <p:ph idx="1"/>
          </p:nvPr>
        </p:nvSpPr>
        <p:spPr>
          <a:xfrm>
            <a:off x="2154416" y="1698477"/>
            <a:ext cx="7883171" cy="4351337"/>
          </a:xfrm>
        </p:spPr>
        <p:txBody>
          <a:bodyPr/>
          <a:lstStyle/>
          <a:p>
            <a:r>
              <a:rPr lang="en-US" b="1" dirty="0">
                <a:solidFill>
                  <a:schemeClr val="bg1"/>
                </a:solidFill>
              </a:rPr>
              <a:t>Why tools are not enough</a:t>
            </a:r>
          </a:p>
          <a:p>
            <a:r>
              <a:rPr lang="en-US" b="1" dirty="0">
                <a:solidFill>
                  <a:schemeClr val="bg1"/>
                </a:solidFill>
              </a:rPr>
              <a:t>An overview of the 4 components</a:t>
            </a:r>
          </a:p>
          <a:p>
            <a:r>
              <a:rPr lang="en-US" b="1" dirty="0">
                <a:solidFill>
                  <a:schemeClr val="bg1"/>
                </a:solidFill>
              </a:rPr>
              <a:t>Leadership’s role in building culture</a:t>
            </a:r>
          </a:p>
          <a:p>
            <a:r>
              <a:rPr lang="en-US" b="1" dirty="0">
                <a:solidFill>
                  <a:schemeClr val="bg1"/>
                </a:solidFill>
              </a:rPr>
              <a:t>Building a roadmap for Lean transformation</a:t>
            </a:r>
          </a:p>
          <a:p>
            <a:r>
              <a:rPr lang="en-US" b="1" dirty="0">
                <a:solidFill>
                  <a:schemeClr val="bg1"/>
                </a:solidFill>
              </a:rPr>
              <a:t>Actions to address each component</a:t>
            </a:r>
          </a:p>
          <a:p>
            <a:endParaRPr lang="en-US" dirty="0">
              <a:solidFill>
                <a:schemeClr val="tx2"/>
              </a:solidFill>
            </a:endParaRPr>
          </a:p>
          <a:p>
            <a:endParaRPr lang="en-US" dirty="0">
              <a:solidFill>
                <a:schemeClr val="tx2"/>
              </a:solidFill>
            </a:endParaRPr>
          </a:p>
        </p:txBody>
      </p:sp>
      <p:sp>
        <p:nvSpPr>
          <p:cNvPr id="8" name="Oval 7">
            <a:extLst>
              <a:ext uri="{FF2B5EF4-FFF2-40B4-BE49-F238E27FC236}">
                <a16:creationId xmlns="" xmlns:a16="http://schemas.microsoft.com/office/drawing/2014/main" id="{BA8432D7-2799-1E40-AF50-54FFD246C287}"/>
              </a:ext>
            </a:extLst>
          </p:cNvPr>
          <p:cNvSpPr/>
          <p:nvPr/>
        </p:nvSpPr>
        <p:spPr>
          <a:xfrm>
            <a:off x="8908107" y="6432866"/>
            <a:ext cx="1142419" cy="112997"/>
          </a:xfrm>
          <a:prstGeom prst="ellipse">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pic>
        <p:nvPicPr>
          <p:cNvPr id="9" name="Picture 8">
            <a:extLst>
              <a:ext uri="{FF2B5EF4-FFF2-40B4-BE49-F238E27FC236}">
                <a16:creationId xmlns="" xmlns:a16="http://schemas.microsoft.com/office/drawing/2014/main" id="{32389C89-AC71-824E-B7B9-CCFAB6312EED}"/>
              </a:ext>
            </a:extLst>
          </p:cNvPr>
          <p:cNvPicPr>
            <a:picLocks noChangeAspect="1"/>
          </p:cNvPicPr>
          <p:nvPr/>
        </p:nvPicPr>
        <p:blipFill>
          <a:blip r:embed="rId3"/>
          <a:stretch>
            <a:fillRect/>
          </a:stretch>
        </p:blipFill>
        <p:spPr>
          <a:xfrm>
            <a:off x="8778565" y="3918449"/>
            <a:ext cx="1401505" cy="2499499"/>
          </a:xfrm>
          <a:prstGeom prst="rect">
            <a:avLst/>
          </a:prstGeom>
        </p:spPr>
      </p:pic>
      <p:pic>
        <p:nvPicPr>
          <p:cNvPr id="10" name="Picture 9"/>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90760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 xmlns:a16="http://schemas.microsoft.com/office/drawing/2014/main" id="{772E4AA0-C7CC-514C-AB90-54234139116F}"/>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Tools Are Not Enough</a:t>
            </a:r>
          </a:p>
        </p:txBody>
      </p:sp>
      <p:pic>
        <p:nvPicPr>
          <p:cNvPr id="4" name="Picture 3">
            <a:extLst>
              <a:ext uri="{FF2B5EF4-FFF2-40B4-BE49-F238E27FC236}">
                <a16:creationId xmlns="" xmlns:a16="http://schemas.microsoft.com/office/drawing/2014/main" id="{87DBF0A5-80BB-4B4A-A97C-960EB47385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1607" y="1514496"/>
            <a:ext cx="8508787" cy="4249587"/>
          </a:xfrm>
          <a:prstGeom prst="rect">
            <a:avLst/>
          </a:prstGeom>
        </p:spPr>
      </p:pic>
      <p:pic>
        <p:nvPicPr>
          <p:cNvPr id="6" name="Picture 5"/>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04750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title"/>
          </p:nvPr>
        </p:nvSpPr>
        <p:spPr>
          <a:xfrm>
            <a:off x="1526046" y="1536"/>
            <a:ext cx="9139909" cy="961035"/>
          </a:xfrm>
          <a:prstGeom prst="rect">
            <a:avLst/>
          </a:prstGeom>
          <a:noFill/>
          <a:ln>
            <a:noFill/>
          </a:ln>
          <a:effectLst>
            <a:outerShdw blurRad="50800" dist="50800" dir="5400000" algn="ctr" rotWithShape="0">
              <a:srgbClr val="000000">
                <a:alpha val="20000"/>
              </a:srgbClr>
            </a:outerShdw>
          </a:effectLst>
        </p:spPr>
        <p:txBody>
          <a:bodyPr spcFirstLastPara="1" wrap="square" lIns="91384" tIns="45680" rIns="91384" bIns="45680" anchor="ctr" anchorCtr="0">
            <a:noAutofit/>
          </a:bodyPr>
          <a:lstStyle/>
          <a:p>
            <a:pPr>
              <a:buSzPts val="3300"/>
            </a:pPr>
            <a:r>
              <a:rPr lang="en-US" dirty="0">
                <a:solidFill>
                  <a:schemeClr val="bg1"/>
                </a:solidFill>
              </a:rPr>
              <a:t>Changing Mindset</a:t>
            </a:r>
            <a:endParaRPr dirty="0">
              <a:solidFill>
                <a:schemeClr val="bg1"/>
              </a:solidFill>
            </a:endParaRPr>
          </a:p>
        </p:txBody>
      </p:sp>
      <p:pic>
        <p:nvPicPr>
          <p:cNvPr id="339" name="Google Shape;339;p52" descr="Screen Shot 2014-04-04 at 7.53.15 AM.png"/>
          <p:cNvPicPr preferRelativeResize="0"/>
          <p:nvPr/>
        </p:nvPicPr>
        <p:blipFill rotWithShape="1">
          <a:blip r:embed="rId3">
            <a:alphaModFix/>
          </a:blip>
          <a:srcRect/>
          <a:stretch/>
        </p:blipFill>
        <p:spPr>
          <a:xfrm>
            <a:off x="-6912340" y="1426882"/>
            <a:ext cx="6220408" cy="3875681"/>
          </a:xfrm>
          <a:prstGeom prst="rect">
            <a:avLst/>
          </a:prstGeom>
          <a:noFill/>
          <a:ln>
            <a:noFill/>
          </a:ln>
        </p:spPr>
      </p:pic>
      <p:sp>
        <p:nvSpPr>
          <p:cNvPr id="340" name="Google Shape;340;p52"/>
          <p:cNvSpPr txBox="1"/>
          <p:nvPr/>
        </p:nvSpPr>
        <p:spPr>
          <a:xfrm>
            <a:off x="-8764964" y="5555953"/>
            <a:ext cx="8374500" cy="1107063"/>
          </a:xfrm>
          <a:prstGeom prst="rect">
            <a:avLst/>
          </a:prstGeom>
          <a:noFill/>
          <a:ln>
            <a:noFill/>
          </a:ln>
        </p:spPr>
        <p:txBody>
          <a:bodyPr spcFirstLastPara="1" wrap="square" lIns="91335" tIns="45655" rIns="91335" bIns="45655" anchor="t" anchorCtr="0">
            <a:noAutofit/>
          </a:bodyPr>
          <a:lstStyle/>
          <a:p>
            <a:pPr algn="ctr"/>
            <a:r>
              <a:rPr lang="en-US" sz="2199" dirty="0">
                <a:solidFill>
                  <a:schemeClr val="bg1"/>
                </a:solidFill>
                <a:latin typeface="Montserrat" pitchFamily="2" charset="77"/>
                <a:ea typeface="Varela"/>
                <a:cs typeface="Varela"/>
                <a:sym typeface="Varela"/>
              </a:rPr>
              <a:t>Many organizations add Lean tools on top of </a:t>
            </a:r>
            <a:endParaRPr sz="1991" dirty="0">
              <a:solidFill>
                <a:schemeClr val="bg1"/>
              </a:solidFill>
              <a:latin typeface="Montserrat" pitchFamily="2" charset="77"/>
            </a:endParaRPr>
          </a:p>
          <a:p>
            <a:pPr algn="ctr"/>
            <a:r>
              <a:rPr lang="en-US" sz="2199" dirty="0">
                <a:solidFill>
                  <a:schemeClr val="bg1"/>
                </a:solidFill>
                <a:latin typeface="Montserrat" pitchFamily="2" charset="77"/>
                <a:ea typeface="Varela"/>
                <a:cs typeface="Varela"/>
                <a:sym typeface="Varela"/>
              </a:rPr>
              <a:t>existing management routines and thinking</a:t>
            </a:r>
            <a:endParaRPr sz="1991" dirty="0">
              <a:solidFill>
                <a:schemeClr val="bg1"/>
              </a:solidFill>
              <a:latin typeface="Montserrat" pitchFamily="2" charset="77"/>
            </a:endParaRPr>
          </a:p>
          <a:p>
            <a:pPr algn="ctr"/>
            <a:r>
              <a:rPr lang="en-US" sz="2199" dirty="0">
                <a:solidFill>
                  <a:schemeClr val="bg1"/>
                </a:solidFill>
                <a:latin typeface="Montserrat" pitchFamily="2" charset="77"/>
                <a:ea typeface="Varela"/>
                <a:cs typeface="Varela"/>
                <a:sym typeface="Varela"/>
              </a:rPr>
              <a:t>Projects and Workshops    ≠    Continuous Improvement</a:t>
            </a:r>
            <a:endParaRPr sz="1991" dirty="0">
              <a:solidFill>
                <a:schemeClr val="bg1"/>
              </a:solidFill>
              <a:latin typeface="Montserrat" pitchFamily="2" charset="77"/>
            </a:endParaRPr>
          </a:p>
        </p:txBody>
      </p:sp>
      <p:pic>
        <p:nvPicPr>
          <p:cNvPr id="341" name="Google Shape;341;p52" descr="Screen Shot 2014-04-03 at 11.38.26 PM.png"/>
          <p:cNvPicPr preferRelativeResize="0"/>
          <p:nvPr/>
        </p:nvPicPr>
        <p:blipFill rotWithShape="1">
          <a:blip r:embed="rId4">
            <a:alphaModFix/>
          </a:blip>
          <a:srcRect/>
          <a:stretch/>
        </p:blipFill>
        <p:spPr>
          <a:xfrm>
            <a:off x="-1876036" y="1264122"/>
            <a:ext cx="1125192" cy="989713"/>
          </a:xfrm>
          <a:prstGeom prst="rect">
            <a:avLst/>
          </a:prstGeom>
          <a:noFill/>
          <a:ln>
            <a:noFill/>
          </a:ln>
        </p:spPr>
      </p:pic>
      <p:sp>
        <p:nvSpPr>
          <p:cNvPr id="342" name="Google Shape;342;p52"/>
          <p:cNvSpPr txBox="1"/>
          <p:nvPr/>
        </p:nvSpPr>
        <p:spPr>
          <a:xfrm>
            <a:off x="-3418441" y="1436360"/>
            <a:ext cx="1700943" cy="830368"/>
          </a:xfrm>
          <a:prstGeom prst="rect">
            <a:avLst/>
          </a:prstGeom>
          <a:noFill/>
          <a:ln>
            <a:noFill/>
          </a:ln>
        </p:spPr>
        <p:txBody>
          <a:bodyPr spcFirstLastPara="1" wrap="square" lIns="91384" tIns="45680" rIns="91384" bIns="45680" anchor="t" anchorCtr="0">
            <a:noAutofit/>
          </a:bodyPr>
          <a:lstStyle/>
          <a:p>
            <a:pPr algn="ctr"/>
            <a:r>
              <a:rPr lang="en-US" sz="2397" dirty="0">
                <a:solidFill>
                  <a:srgbClr val="FFFFFF"/>
                </a:solidFill>
                <a:latin typeface="Calibri"/>
                <a:ea typeface="Calibri"/>
                <a:cs typeface="Calibri"/>
                <a:sym typeface="Calibri"/>
              </a:rPr>
              <a:t>Lean Tools Applied</a:t>
            </a:r>
            <a:endParaRPr sz="1991" dirty="0"/>
          </a:p>
        </p:txBody>
      </p:sp>
      <p:sp>
        <p:nvSpPr>
          <p:cNvPr id="343" name="Google Shape;343;p52"/>
          <p:cNvSpPr txBox="1"/>
          <p:nvPr/>
        </p:nvSpPr>
        <p:spPr>
          <a:xfrm>
            <a:off x="-2566566" y="3368713"/>
            <a:ext cx="1928633" cy="1445391"/>
          </a:xfrm>
          <a:prstGeom prst="rect">
            <a:avLst/>
          </a:prstGeom>
          <a:noFill/>
          <a:ln>
            <a:noFill/>
          </a:ln>
        </p:spPr>
        <p:txBody>
          <a:bodyPr spcFirstLastPara="1" wrap="square" lIns="91384" tIns="45680" rIns="91384" bIns="45680" anchor="t" anchorCtr="0">
            <a:noAutofit/>
          </a:bodyPr>
          <a:lstStyle/>
          <a:p>
            <a:pPr algn="ctr"/>
            <a:r>
              <a:rPr lang="en-US" sz="2199" b="1" dirty="0">
                <a:solidFill>
                  <a:srgbClr val="FFFFFF"/>
                </a:solidFill>
                <a:latin typeface="Calibri"/>
                <a:ea typeface="Calibri"/>
                <a:cs typeface="Calibri"/>
                <a:sym typeface="Calibri"/>
              </a:rPr>
              <a:t>Existing</a:t>
            </a:r>
            <a:endParaRPr sz="1991" dirty="0"/>
          </a:p>
          <a:p>
            <a:pPr algn="ctr"/>
            <a:r>
              <a:rPr lang="en-US" sz="2199" b="1" dirty="0">
                <a:solidFill>
                  <a:srgbClr val="FFFFFF"/>
                </a:solidFill>
                <a:latin typeface="Calibri"/>
                <a:ea typeface="Calibri"/>
                <a:cs typeface="Calibri"/>
                <a:sym typeface="Calibri"/>
              </a:rPr>
              <a:t>Management Mindset and Practices</a:t>
            </a:r>
            <a:endParaRPr sz="1991" dirty="0"/>
          </a:p>
        </p:txBody>
      </p:sp>
      <p:pic>
        <p:nvPicPr>
          <p:cNvPr id="11" name="Picture 10">
            <a:extLst>
              <a:ext uri="{FF2B5EF4-FFF2-40B4-BE49-F238E27FC236}">
                <a16:creationId xmlns="" xmlns:a16="http://schemas.microsoft.com/office/drawing/2014/main" id="{E911DDE4-B0C3-9049-AA79-87A26087933C}"/>
              </a:ext>
            </a:extLst>
          </p:cNvPr>
          <p:cNvPicPr>
            <a:picLocks noChangeAspect="1"/>
          </p:cNvPicPr>
          <p:nvPr/>
        </p:nvPicPr>
        <p:blipFill>
          <a:blip r:embed="rId5"/>
          <a:stretch>
            <a:fillRect/>
          </a:stretch>
        </p:blipFill>
        <p:spPr>
          <a:xfrm>
            <a:off x="3944590" y="1274602"/>
            <a:ext cx="3940533" cy="5388412"/>
          </a:xfrm>
          <a:prstGeom prst="rect">
            <a:avLst/>
          </a:prstGeom>
        </p:spPr>
      </p:pic>
      <p:sp>
        <p:nvSpPr>
          <p:cNvPr id="12" name="Rectangle 11">
            <a:extLst>
              <a:ext uri="{FF2B5EF4-FFF2-40B4-BE49-F238E27FC236}">
                <a16:creationId xmlns="" xmlns:a16="http://schemas.microsoft.com/office/drawing/2014/main" id="{82BB4208-3BFE-9341-9560-5F01AF99192C}"/>
              </a:ext>
            </a:extLst>
          </p:cNvPr>
          <p:cNvSpPr/>
          <p:nvPr/>
        </p:nvSpPr>
        <p:spPr>
          <a:xfrm>
            <a:off x="1" y="3429001"/>
            <a:ext cx="12192000" cy="3428999"/>
          </a:xfrm>
          <a:prstGeom prst="rect">
            <a:avLst/>
          </a:prstGeom>
          <a:solidFill>
            <a:srgbClr val="0091D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4"/>
          </a:p>
        </p:txBody>
      </p:sp>
      <p:sp>
        <p:nvSpPr>
          <p:cNvPr id="13" name="Text Box 7">
            <a:extLst>
              <a:ext uri="{FF2B5EF4-FFF2-40B4-BE49-F238E27FC236}">
                <a16:creationId xmlns="" xmlns:a16="http://schemas.microsoft.com/office/drawing/2014/main" id="{87DDBD66-A8C5-8D4F-B1E6-BBC510B8143A}"/>
              </a:ext>
            </a:extLst>
          </p:cNvPr>
          <p:cNvSpPr txBox="1">
            <a:spLocks noChangeArrowheads="1"/>
          </p:cNvSpPr>
          <p:nvPr/>
        </p:nvSpPr>
        <p:spPr bwMode="auto">
          <a:xfrm>
            <a:off x="8034595" y="2266728"/>
            <a:ext cx="2414911" cy="793422"/>
          </a:xfrm>
          <a:prstGeom prst="rect">
            <a:avLst/>
          </a:prstGeom>
          <a:noFill/>
          <a:ln>
            <a:noFill/>
          </a:ln>
          <a:effectLst/>
        </p:spPr>
        <p:txBody>
          <a:bodyPr wrap="square">
            <a:spAutoFit/>
          </a:bodyPr>
          <a:lstStyle/>
          <a:p>
            <a:pPr>
              <a:lnSpc>
                <a:spcPct val="90000"/>
              </a:lnSpc>
              <a:spcAft>
                <a:spcPts val="844"/>
              </a:spcAft>
              <a:defRPr/>
            </a:pPr>
            <a:r>
              <a:rPr lang="en-US" sz="2531" b="1" dirty="0">
                <a:solidFill>
                  <a:srgbClr val="7FB13C"/>
                </a:solidFill>
                <a:latin typeface="Montserrat" pitchFamily="2" charset="77"/>
                <a:ea typeface="ＭＳ Ｐゴシック" pitchFamily="64" charset="-128"/>
              </a:rPr>
              <a:t>Lean tools applied</a:t>
            </a:r>
          </a:p>
        </p:txBody>
      </p:sp>
      <p:sp>
        <p:nvSpPr>
          <p:cNvPr id="15" name="Text Box 7">
            <a:extLst>
              <a:ext uri="{FF2B5EF4-FFF2-40B4-BE49-F238E27FC236}">
                <a16:creationId xmlns="" xmlns:a16="http://schemas.microsoft.com/office/drawing/2014/main" id="{25695E0C-52F7-794B-AB51-AB6775616D2D}"/>
              </a:ext>
            </a:extLst>
          </p:cNvPr>
          <p:cNvSpPr txBox="1">
            <a:spLocks noChangeArrowheads="1"/>
          </p:cNvSpPr>
          <p:nvPr/>
        </p:nvSpPr>
        <p:spPr bwMode="auto">
          <a:xfrm>
            <a:off x="8034595" y="4244962"/>
            <a:ext cx="2631360" cy="1494512"/>
          </a:xfrm>
          <a:prstGeom prst="rect">
            <a:avLst/>
          </a:prstGeom>
          <a:noFill/>
          <a:ln>
            <a:noFill/>
          </a:ln>
          <a:effectLst/>
        </p:spPr>
        <p:txBody>
          <a:bodyPr wrap="square">
            <a:spAutoFit/>
          </a:bodyPr>
          <a:lstStyle/>
          <a:p>
            <a:pPr>
              <a:lnSpc>
                <a:spcPct val="90000"/>
              </a:lnSpc>
              <a:spcAft>
                <a:spcPts val="844"/>
              </a:spcAft>
              <a:defRPr/>
            </a:pPr>
            <a:r>
              <a:rPr lang="en-US" sz="2531" b="1" dirty="0">
                <a:solidFill>
                  <a:srgbClr val="EB84B4"/>
                </a:solidFill>
                <a:latin typeface="Montserrat" pitchFamily="2" charset="77"/>
                <a:ea typeface="ＭＳ Ｐゴシック" pitchFamily="64" charset="-128"/>
              </a:rPr>
              <a:t>Existing management mindset and practices</a:t>
            </a:r>
          </a:p>
        </p:txBody>
      </p:sp>
      <p:pic>
        <p:nvPicPr>
          <p:cNvPr id="16" name="Picture 15"/>
          <p:cNvPicPr>
            <a:picLocks noChangeAspect="1"/>
          </p:cNvPicPr>
          <p:nvPr/>
        </p:nvPicPr>
        <p:blipFill>
          <a:blip r:embed="rId6"/>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2552446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 xmlns:a16="http://schemas.microsoft.com/office/drawing/2014/main" id="{28C0C4E5-991B-8447-A9A2-F49B68478CAD}"/>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A Holistic Approach for Improvement</a:t>
            </a:r>
          </a:p>
        </p:txBody>
      </p:sp>
      <p:sp>
        <p:nvSpPr>
          <p:cNvPr id="5" name="Right Arrow 4">
            <a:extLst>
              <a:ext uri="{FF2B5EF4-FFF2-40B4-BE49-F238E27FC236}">
                <a16:creationId xmlns="" xmlns:a16="http://schemas.microsoft.com/office/drawing/2014/main" id="{E3BF27B4-70DE-2E41-858A-13ED86FB1C19}"/>
              </a:ext>
            </a:extLst>
          </p:cNvPr>
          <p:cNvSpPr>
            <a:spLocks noChangeArrowheads="1"/>
          </p:cNvSpPr>
          <p:nvPr/>
        </p:nvSpPr>
        <p:spPr bwMode="auto">
          <a:xfrm>
            <a:off x="6276736" y="3715600"/>
            <a:ext cx="1603952" cy="1490384"/>
          </a:xfrm>
          <a:prstGeom prst="rightArrow">
            <a:avLst>
              <a:gd name="adj1" fmla="val 50000"/>
              <a:gd name="adj2" fmla="val 50000"/>
            </a:avLst>
          </a:prstGeom>
          <a:solidFill>
            <a:srgbClr val="F1AA3E"/>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6" name="TextBox 5">
            <a:extLst>
              <a:ext uri="{FF2B5EF4-FFF2-40B4-BE49-F238E27FC236}">
                <a16:creationId xmlns="" xmlns:a16="http://schemas.microsoft.com/office/drawing/2014/main" id="{FC7F1E78-EF82-2249-86E5-419078A22FAB}"/>
              </a:ext>
            </a:extLst>
          </p:cNvPr>
          <p:cNvSpPr txBox="1">
            <a:spLocks noChangeArrowheads="1"/>
          </p:cNvSpPr>
          <p:nvPr/>
        </p:nvSpPr>
        <p:spPr bwMode="auto">
          <a:xfrm>
            <a:off x="7927353" y="3065432"/>
            <a:ext cx="2459135" cy="281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2531" b="1" dirty="0">
                <a:solidFill>
                  <a:schemeClr val="bg1"/>
                </a:solidFill>
                <a:latin typeface="Montserrat" pitchFamily="2" charset="77"/>
                <a:cs typeface="ＭＳ Ｐゴシック" panose="020B0600070205080204" pitchFamily="34" charset="-128"/>
              </a:rPr>
              <a:t>Real and Sustained </a:t>
            </a:r>
          </a:p>
          <a:p>
            <a:pPr algn="ctr">
              <a:spcBef>
                <a:spcPct val="0"/>
              </a:spcBef>
              <a:buClrTx/>
              <a:buSzTx/>
              <a:buFontTx/>
              <a:buNone/>
            </a:pPr>
            <a:r>
              <a:rPr lang="en-US" altLang="en-US" sz="2531" b="1" dirty="0">
                <a:solidFill>
                  <a:schemeClr val="bg1"/>
                </a:solidFill>
                <a:latin typeface="Montserrat" pitchFamily="2" charset="77"/>
                <a:cs typeface="ＭＳ Ｐゴシック" panose="020B0600070205080204" pitchFamily="34" charset="-128"/>
              </a:rPr>
              <a:t>Lean Culture Come From Success in All</a:t>
            </a:r>
            <a:br>
              <a:rPr lang="en-US" altLang="en-US" sz="2531" b="1" dirty="0">
                <a:solidFill>
                  <a:schemeClr val="bg1"/>
                </a:solidFill>
                <a:latin typeface="Montserrat" pitchFamily="2" charset="77"/>
                <a:cs typeface="ＭＳ Ｐゴシック" panose="020B0600070205080204" pitchFamily="34" charset="-128"/>
              </a:rPr>
            </a:br>
            <a:r>
              <a:rPr lang="en-US" altLang="en-US" sz="2531" b="1" dirty="0">
                <a:solidFill>
                  <a:schemeClr val="bg1"/>
                </a:solidFill>
                <a:latin typeface="Montserrat" pitchFamily="2" charset="77"/>
                <a:cs typeface="ＭＳ Ｐゴシック" panose="020B0600070205080204" pitchFamily="34" charset="-128"/>
              </a:rPr>
              <a:t>Four Dimensions</a:t>
            </a:r>
          </a:p>
        </p:txBody>
      </p:sp>
      <p:pic>
        <p:nvPicPr>
          <p:cNvPr id="4" name="Picture 3">
            <a:extLst>
              <a:ext uri="{FF2B5EF4-FFF2-40B4-BE49-F238E27FC236}">
                <a16:creationId xmlns="" xmlns:a16="http://schemas.microsoft.com/office/drawing/2014/main" id="{E7EE61BA-EFF8-364A-8407-9213EF45C9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pic>
        <p:nvPicPr>
          <p:cNvPr id="8" name="Picture 7"/>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229088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97A830CA-743B-F04C-8439-8C0147D79283}"/>
              </a:ext>
            </a:extLst>
          </p:cNvPr>
          <p:cNvSpPr>
            <a:spLocks noGrp="1"/>
          </p:cNvSpPr>
          <p:nvPr>
            <p:ph type="title"/>
          </p:nvPr>
        </p:nvSpPr>
        <p:spPr/>
        <p:txBody>
          <a:bodyPr/>
          <a:lstStyle/>
          <a:p>
            <a:r>
              <a:rPr lang="en-US" altLang="en-US" sz="3399" dirty="0">
                <a:solidFill>
                  <a:schemeClr val="bg1"/>
                </a:solidFill>
                <a:ea typeface="ＭＳ Ｐゴシック" panose="020B0600070205080204" pitchFamily="34" charset="-128"/>
              </a:rPr>
              <a:t>Each Floor Connects to Key Principles</a:t>
            </a:r>
          </a:p>
        </p:txBody>
      </p:sp>
      <p:pic>
        <p:nvPicPr>
          <p:cNvPr id="5" name="Picture 4">
            <a:extLst>
              <a:ext uri="{FF2B5EF4-FFF2-40B4-BE49-F238E27FC236}">
                <a16:creationId xmlns="" xmlns:a16="http://schemas.microsoft.com/office/drawing/2014/main" id="{8FA0B0A2-9805-8841-B0C1-187394F3D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114" y="1744167"/>
            <a:ext cx="4136959" cy="4353352"/>
          </a:xfrm>
          <a:prstGeom prst="rect">
            <a:avLst/>
          </a:prstGeom>
        </p:spPr>
      </p:pic>
      <p:sp>
        <p:nvSpPr>
          <p:cNvPr id="6" name="TextBox 5">
            <a:extLst>
              <a:ext uri="{FF2B5EF4-FFF2-40B4-BE49-F238E27FC236}">
                <a16:creationId xmlns="" xmlns:a16="http://schemas.microsoft.com/office/drawing/2014/main" id="{D1561ED2-166D-AC48-BA97-81F1771E3485}"/>
              </a:ext>
            </a:extLst>
          </p:cNvPr>
          <p:cNvSpPr txBox="1">
            <a:spLocks noChangeArrowheads="1"/>
          </p:cNvSpPr>
          <p:nvPr/>
        </p:nvSpPr>
        <p:spPr bwMode="auto">
          <a:xfrm>
            <a:off x="7922909" y="276586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Customers matter</a:t>
            </a:r>
          </a:p>
          <a:p>
            <a:pPr algn="ctr">
              <a:spcBef>
                <a:spcPct val="0"/>
              </a:spcBef>
              <a:buClrTx/>
              <a:buSzTx/>
              <a:buFontTx/>
              <a:buNone/>
            </a:pPr>
            <a:r>
              <a:rPr lang="en-US" altLang="en-US" sz="1687" b="1" dirty="0">
                <a:solidFill>
                  <a:srgbClr val="EB84B4"/>
                </a:solidFill>
                <a:latin typeface="Montserrat" pitchFamily="2" charset="77"/>
                <a:cs typeface="ＭＳ Ｐゴシック" panose="020B0600070205080204" pitchFamily="34" charset="-128"/>
              </a:rPr>
              <a:t>to us.</a:t>
            </a:r>
          </a:p>
        </p:txBody>
      </p:sp>
      <p:sp>
        <p:nvSpPr>
          <p:cNvPr id="7" name="TextBox 6">
            <a:extLst>
              <a:ext uri="{FF2B5EF4-FFF2-40B4-BE49-F238E27FC236}">
                <a16:creationId xmlns="" xmlns:a16="http://schemas.microsoft.com/office/drawing/2014/main" id="{1A2FE88E-B6D2-C941-A178-31ECA62906FC}"/>
              </a:ext>
            </a:extLst>
          </p:cNvPr>
          <p:cNvSpPr txBox="1">
            <a:spLocks noChangeArrowheads="1"/>
          </p:cNvSpPr>
          <p:nvPr/>
        </p:nvSpPr>
        <p:spPr bwMode="auto">
          <a:xfrm>
            <a:off x="7936667" y="3730860"/>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0091D4"/>
                </a:solidFill>
                <a:latin typeface="Montserrat" pitchFamily="2" charset="77"/>
                <a:cs typeface="ＭＳ Ｐゴシック" panose="020B0600070205080204" pitchFamily="34" charset="-128"/>
              </a:rPr>
              <a:t>We align around a common purpose.</a:t>
            </a:r>
          </a:p>
        </p:txBody>
      </p:sp>
      <p:sp>
        <p:nvSpPr>
          <p:cNvPr id="8" name="TextBox 7">
            <a:extLst>
              <a:ext uri="{FF2B5EF4-FFF2-40B4-BE49-F238E27FC236}">
                <a16:creationId xmlns="" xmlns:a16="http://schemas.microsoft.com/office/drawing/2014/main" id="{23D590F6-D210-AB4C-93F0-FDE73826A082}"/>
              </a:ext>
            </a:extLst>
          </p:cNvPr>
          <p:cNvSpPr txBox="1">
            <a:spLocks noChangeArrowheads="1"/>
          </p:cNvSpPr>
          <p:nvPr/>
        </p:nvSpPr>
        <p:spPr bwMode="auto">
          <a:xfrm>
            <a:off x="7936667" y="4612231"/>
            <a:ext cx="2459135" cy="6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7FB13C"/>
                </a:solidFill>
                <a:latin typeface="Montserrat" pitchFamily="2" charset="77"/>
                <a:cs typeface="ＭＳ Ｐゴシック" panose="020B0600070205080204" pitchFamily="34" charset="-128"/>
              </a:rPr>
              <a:t>We can always</a:t>
            </a:r>
            <a:br>
              <a:rPr lang="en-US" altLang="en-US" sz="1687" b="1" dirty="0">
                <a:solidFill>
                  <a:srgbClr val="7FB13C"/>
                </a:solidFill>
                <a:latin typeface="Montserrat" pitchFamily="2" charset="77"/>
                <a:cs typeface="ＭＳ Ｐゴシック" panose="020B0600070205080204" pitchFamily="34" charset="-128"/>
              </a:rPr>
            </a:br>
            <a:r>
              <a:rPr lang="en-US" altLang="en-US" sz="1687" b="1" dirty="0">
                <a:solidFill>
                  <a:srgbClr val="7FB13C"/>
                </a:solidFill>
                <a:latin typeface="Montserrat" pitchFamily="2" charset="77"/>
                <a:cs typeface="ＭＳ Ｐゴシック" panose="020B0600070205080204" pitchFamily="34" charset="-128"/>
              </a:rPr>
              <a:t>do better.</a:t>
            </a:r>
          </a:p>
        </p:txBody>
      </p:sp>
      <p:sp>
        <p:nvSpPr>
          <p:cNvPr id="9" name="TextBox 8">
            <a:extLst>
              <a:ext uri="{FF2B5EF4-FFF2-40B4-BE49-F238E27FC236}">
                <a16:creationId xmlns="" xmlns:a16="http://schemas.microsoft.com/office/drawing/2014/main" id="{A03F48B1-AA42-144A-BE57-990E67802A28}"/>
              </a:ext>
            </a:extLst>
          </p:cNvPr>
          <p:cNvSpPr txBox="1">
            <a:spLocks noChangeArrowheads="1"/>
          </p:cNvSpPr>
          <p:nvPr/>
        </p:nvSpPr>
        <p:spPr bwMode="auto">
          <a:xfrm>
            <a:off x="7922909" y="5381645"/>
            <a:ext cx="2459135" cy="8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20000"/>
              <a:buChar char="•"/>
              <a:defRPr sz="28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5000"/>
              <a:buFont typeface="Wingdings"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r>
              <a:rPr lang="en-US" altLang="en-US" sz="1687" b="1" dirty="0">
                <a:solidFill>
                  <a:srgbClr val="897262"/>
                </a:solidFill>
                <a:latin typeface="Montserrat" pitchFamily="2" charset="77"/>
                <a:cs typeface="ＭＳ Ｐゴシック" panose="020B0600070205080204" pitchFamily="34" charset="-128"/>
              </a:rPr>
              <a:t>Lead with humility and respect every individual</a:t>
            </a:r>
          </a:p>
        </p:txBody>
      </p:sp>
      <p:sp>
        <p:nvSpPr>
          <p:cNvPr id="10" name="Right Arrow 9">
            <a:extLst>
              <a:ext uri="{FF2B5EF4-FFF2-40B4-BE49-F238E27FC236}">
                <a16:creationId xmlns="" xmlns:a16="http://schemas.microsoft.com/office/drawing/2014/main" id="{232CA244-761C-E942-B311-A59B40B7BEB2}"/>
              </a:ext>
            </a:extLst>
          </p:cNvPr>
          <p:cNvSpPr>
            <a:spLocks noChangeArrowheads="1"/>
          </p:cNvSpPr>
          <p:nvPr/>
        </p:nvSpPr>
        <p:spPr bwMode="auto">
          <a:xfrm>
            <a:off x="6593088" y="2672331"/>
            <a:ext cx="1240761" cy="612516"/>
          </a:xfrm>
          <a:prstGeom prst="rightArrow">
            <a:avLst>
              <a:gd name="adj1" fmla="val 50000"/>
              <a:gd name="adj2" fmla="val 50000"/>
            </a:avLst>
          </a:prstGeom>
          <a:solidFill>
            <a:srgbClr val="EB84B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FF0000"/>
              </a:solidFill>
              <a:latin typeface="Varela" charset="0"/>
            </a:endParaRPr>
          </a:p>
        </p:txBody>
      </p:sp>
      <p:sp>
        <p:nvSpPr>
          <p:cNvPr id="11" name="Right Arrow 10">
            <a:extLst>
              <a:ext uri="{FF2B5EF4-FFF2-40B4-BE49-F238E27FC236}">
                <a16:creationId xmlns="" xmlns:a16="http://schemas.microsoft.com/office/drawing/2014/main" id="{D945CB96-1DC2-0341-BB5D-BEE4C2D4A0F5}"/>
              </a:ext>
            </a:extLst>
          </p:cNvPr>
          <p:cNvSpPr>
            <a:spLocks noChangeArrowheads="1"/>
          </p:cNvSpPr>
          <p:nvPr/>
        </p:nvSpPr>
        <p:spPr bwMode="auto">
          <a:xfrm>
            <a:off x="6593088" y="3730859"/>
            <a:ext cx="1240761" cy="612516"/>
          </a:xfrm>
          <a:prstGeom prst="rightArrow">
            <a:avLst>
              <a:gd name="adj1" fmla="val 50000"/>
              <a:gd name="adj2" fmla="val 50000"/>
            </a:avLst>
          </a:prstGeom>
          <a:solidFill>
            <a:srgbClr val="0091D4"/>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2" name="Right Arrow 11">
            <a:extLst>
              <a:ext uri="{FF2B5EF4-FFF2-40B4-BE49-F238E27FC236}">
                <a16:creationId xmlns="" xmlns:a16="http://schemas.microsoft.com/office/drawing/2014/main" id="{DE1D15DA-5EE1-BC44-8E8D-B7DC1D6DF4BE}"/>
              </a:ext>
            </a:extLst>
          </p:cNvPr>
          <p:cNvSpPr>
            <a:spLocks noChangeArrowheads="1"/>
          </p:cNvSpPr>
          <p:nvPr/>
        </p:nvSpPr>
        <p:spPr bwMode="auto">
          <a:xfrm>
            <a:off x="6593088" y="4571853"/>
            <a:ext cx="1240761" cy="612516"/>
          </a:xfrm>
          <a:prstGeom prst="rightArrow">
            <a:avLst>
              <a:gd name="adj1" fmla="val 50000"/>
              <a:gd name="adj2" fmla="val 50000"/>
            </a:avLst>
          </a:prstGeom>
          <a:solidFill>
            <a:srgbClr val="7FB13C"/>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sp>
        <p:nvSpPr>
          <p:cNvPr id="13" name="Right Arrow 12">
            <a:extLst>
              <a:ext uri="{FF2B5EF4-FFF2-40B4-BE49-F238E27FC236}">
                <a16:creationId xmlns="" xmlns:a16="http://schemas.microsoft.com/office/drawing/2014/main" id="{CBDB473A-F4BE-EE47-9214-48C66A4F0F3D}"/>
              </a:ext>
            </a:extLst>
          </p:cNvPr>
          <p:cNvSpPr>
            <a:spLocks noChangeArrowheads="1"/>
          </p:cNvSpPr>
          <p:nvPr/>
        </p:nvSpPr>
        <p:spPr bwMode="auto">
          <a:xfrm>
            <a:off x="6593088" y="5416185"/>
            <a:ext cx="1240761" cy="612516"/>
          </a:xfrm>
          <a:prstGeom prst="rightArrow">
            <a:avLst>
              <a:gd name="adj1" fmla="val 50000"/>
              <a:gd name="adj2" fmla="val 50000"/>
            </a:avLst>
          </a:prstGeom>
          <a:solidFill>
            <a:srgbClr val="897262"/>
          </a:solidFill>
          <a:ln w="9525">
            <a:no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Verdana" charset="0"/>
                <a:ea typeface="ＭＳ Ｐゴシック" charset="-128"/>
                <a:cs typeface="ＭＳ Ｐゴシック" charset="-128"/>
              </a:defRPr>
            </a:lvl1pPr>
            <a:lvl2pPr marL="742950" indent="-285750">
              <a:defRPr sz="2400">
                <a:solidFill>
                  <a:schemeClr val="tx1"/>
                </a:solidFill>
                <a:latin typeface="Verdana" charset="0"/>
                <a:ea typeface="ＭＳ Ｐゴシック" charset="-128"/>
                <a:cs typeface="ＭＳ Ｐゴシック" charset="-128"/>
              </a:defRPr>
            </a:lvl2pPr>
            <a:lvl3pPr marL="1143000" indent="-228600">
              <a:defRPr sz="2400">
                <a:solidFill>
                  <a:schemeClr val="tx1"/>
                </a:solidFill>
                <a:latin typeface="Verdana" charset="0"/>
                <a:ea typeface="ＭＳ Ｐゴシック" charset="-128"/>
                <a:cs typeface="ＭＳ Ｐゴシック" charset="-128"/>
              </a:defRPr>
            </a:lvl3pPr>
            <a:lvl4pPr marL="1600200" indent="-228600">
              <a:defRPr sz="2400">
                <a:solidFill>
                  <a:schemeClr val="tx1"/>
                </a:solidFill>
                <a:latin typeface="Verdana" charset="0"/>
                <a:ea typeface="ＭＳ Ｐゴシック" charset="-128"/>
                <a:cs typeface="ＭＳ Ｐゴシック" charset="-128"/>
              </a:defRPr>
            </a:lvl4pPr>
            <a:lvl5pPr marL="2057400" indent="-228600">
              <a:defRPr sz="2400">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cs typeface="ＭＳ Ｐゴシック" charset="-128"/>
              </a:defRPr>
            </a:lvl9pPr>
          </a:lstStyle>
          <a:p>
            <a:pPr algn="ctr">
              <a:defRPr/>
            </a:pPr>
            <a:endParaRPr lang="x-none" altLang="x-none" sz="2399">
              <a:solidFill>
                <a:srgbClr val="0091D4"/>
              </a:solidFill>
              <a:latin typeface="Varela" charset="0"/>
            </a:endParaRPr>
          </a:p>
        </p:txBody>
      </p:sp>
      <p:pic>
        <p:nvPicPr>
          <p:cNvPr id="15" name="Picture 14"/>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40578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Customer Focused Results</a:t>
            </a:r>
          </a:p>
        </p:txBody>
      </p:sp>
      <p:pic>
        <p:nvPicPr>
          <p:cNvPr id="5" name="Picture 4"/>
          <p:cNvPicPr>
            <a:picLocks noChangeAspect="1"/>
          </p:cNvPicPr>
          <p:nvPr/>
        </p:nvPicPr>
        <p:blipFill>
          <a:blip r:embed="rId3"/>
          <a:stretch>
            <a:fillRect/>
          </a:stretch>
        </p:blipFill>
        <p:spPr>
          <a:xfrm>
            <a:off x="1740263" y="1185559"/>
            <a:ext cx="8711476" cy="4195075"/>
          </a:xfrm>
          <a:prstGeom prst="rect">
            <a:avLst/>
          </a:prstGeom>
        </p:spPr>
      </p:pic>
      <p:sp>
        <p:nvSpPr>
          <p:cNvPr id="7" name="Rectangle 6">
            <a:extLst>
              <a:ext uri="{FF2B5EF4-FFF2-40B4-BE49-F238E27FC236}">
                <a16:creationId xmlns="" xmlns:a16="http://schemas.microsoft.com/office/drawing/2014/main" id="{46A82421-DDB2-384B-A9EC-416675C125CA}"/>
              </a:ext>
            </a:extLst>
          </p:cNvPr>
          <p:cNvSpPr/>
          <p:nvPr/>
        </p:nvSpPr>
        <p:spPr>
          <a:xfrm>
            <a:off x="2173535" y="5617855"/>
            <a:ext cx="7846045" cy="438453"/>
          </a:xfrm>
          <a:prstGeom prst="rect">
            <a:avLst/>
          </a:prstGeom>
          <a:solidFill>
            <a:srgbClr val="208ECB"/>
          </a:solidFill>
          <a:effectLst/>
        </p:spPr>
        <p:txBody>
          <a:bodyPr wrap="square" anchor="t">
            <a:spAutoFit/>
          </a:bodyPr>
          <a:lstStyle/>
          <a:p>
            <a:pPr algn="ctr" defTabSz="914114"/>
            <a:r>
              <a:rPr lang="en-US" sz="2249" dirty="0">
                <a:solidFill>
                  <a:srgbClr val="FFFFFF"/>
                </a:solidFill>
                <a:latin typeface="Montserrat" charset="0"/>
                <a:ea typeface="Montserrat" charset="0"/>
                <a:cs typeface="Montserrat" charset="0"/>
              </a:rPr>
              <a:t>Who is the Customer Advocate?</a:t>
            </a:r>
          </a:p>
        </p:txBody>
      </p:sp>
      <p:pic>
        <p:nvPicPr>
          <p:cNvPr id="8" name="Picture 7"/>
          <p:cNvPicPr>
            <a:picLocks noChangeAspect="1"/>
          </p:cNvPicPr>
          <p:nvPr/>
        </p:nvPicPr>
        <p:blipFill>
          <a:blip r:embed="rId4"/>
          <a:stretch>
            <a:fillRect/>
          </a:stretch>
        </p:blipFill>
        <p:spPr>
          <a:xfrm>
            <a:off x="244172" y="5986596"/>
            <a:ext cx="2045737" cy="927401"/>
          </a:xfrm>
          <a:prstGeom prst="rect">
            <a:avLst/>
          </a:prstGeom>
        </p:spPr>
      </p:pic>
    </p:spTree>
    <p:extLst>
      <p:ext uri="{BB962C8B-B14F-4D97-AF65-F5344CB8AC3E}">
        <p14:creationId xmlns:p14="http://schemas.microsoft.com/office/powerpoint/2010/main" val="33142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MpUJcIXXiLYHTihSBsuHaJ"/>
</p:tagLst>
</file>

<file path=ppt/theme/theme1.xml><?xml version="1.0" encoding="utf-8"?>
<a:theme xmlns:a="http://schemas.openxmlformats.org/drawingml/2006/main" name="Custom Design">
  <a:themeElements>
    <a:clrScheme name="Custom 1">
      <a:dk1>
        <a:srgbClr val="595959"/>
      </a:dk1>
      <a:lt1>
        <a:sysClr val="window" lastClr="FFFFFF"/>
      </a:lt1>
      <a:dk2>
        <a:srgbClr val="000000"/>
      </a:dk2>
      <a:lt2>
        <a:srgbClr val="F2F2F2"/>
      </a:lt2>
      <a:accent1>
        <a:srgbClr val="006A96"/>
      </a:accent1>
      <a:accent2>
        <a:srgbClr val="08BED4"/>
      </a:accent2>
      <a:accent3>
        <a:srgbClr val="172A48"/>
      </a:accent3>
      <a:accent4>
        <a:srgbClr val="757678"/>
      </a:accent4>
      <a:accent5>
        <a:srgbClr val="FD8900"/>
      </a:accent5>
      <a:accent6>
        <a:srgbClr val="64973B"/>
      </a:accent6>
      <a:hlink>
        <a:srgbClr val="EFC119"/>
      </a:hlink>
      <a:folHlink>
        <a:srgbClr val="96989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2851</Words>
  <Application>Microsoft Office PowerPoint</Application>
  <PresentationFormat>Widescreen</PresentationFormat>
  <Paragraphs>364</Paragraphs>
  <Slides>31</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ＭＳ Ｐゴシック</vt:lpstr>
      <vt:lpstr>Arial</vt:lpstr>
      <vt:lpstr>Calibri</vt:lpstr>
      <vt:lpstr>Calibri Light</vt:lpstr>
      <vt:lpstr>FontAwesome</vt:lpstr>
      <vt:lpstr>Montserrat</vt:lpstr>
      <vt:lpstr>Montserrat Regular</vt:lpstr>
      <vt:lpstr>Roboto Medium</vt:lpstr>
      <vt:lpstr>Times New Roman</vt:lpstr>
      <vt:lpstr>Varela</vt:lpstr>
      <vt:lpstr>Verdana</vt:lpstr>
      <vt:lpstr>Wingdings</vt:lpstr>
      <vt:lpstr>Custom Design</vt:lpstr>
      <vt:lpstr>PowerPoint Presentation</vt:lpstr>
      <vt:lpstr>The Role of Leaders</vt:lpstr>
      <vt:lpstr>About Our Presenter</vt:lpstr>
      <vt:lpstr>Today’s Agenda</vt:lpstr>
      <vt:lpstr>Tools Are Not Enough</vt:lpstr>
      <vt:lpstr>Changing Mindset</vt:lpstr>
      <vt:lpstr>A Holistic Approach for Improvement</vt:lpstr>
      <vt:lpstr>Each Floor Connects to Key Principles</vt:lpstr>
      <vt:lpstr>Customer Focused Results</vt:lpstr>
      <vt:lpstr>Questions to Ask: Customer-Focused Results</vt:lpstr>
      <vt:lpstr>Each Floor Connects to Key Principles</vt:lpstr>
      <vt:lpstr>Enterprise Alignment:  </vt:lpstr>
      <vt:lpstr>Questions to Ask: Enterprise Alignment</vt:lpstr>
      <vt:lpstr>Each Floor Connects to Key Principles</vt:lpstr>
      <vt:lpstr>What Is Process Improvement?</vt:lpstr>
      <vt:lpstr>Processes Are Like Junk Drawers</vt:lpstr>
      <vt:lpstr>Questions to Ask: Continuous Improvement</vt:lpstr>
      <vt:lpstr>Each Floor Connects to Key Principles</vt:lpstr>
      <vt:lpstr>Leadership &amp; Respect - Basic Premises</vt:lpstr>
      <vt:lpstr>Be Hard on the Process, Not the People</vt:lpstr>
      <vt:lpstr>1. Create Ideal Conditions</vt:lpstr>
      <vt:lpstr>What Is Tolerated In Your Organization?</vt:lpstr>
      <vt:lpstr>2. Build the Problem-Solving Muscle</vt:lpstr>
      <vt:lpstr>Question for You</vt:lpstr>
      <vt:lpstr>3. Be Strategic With All Four Floors</vt:lpstr>
      <vt:lpstr>Stop – Start – Continue</vt:lpstr>
      <vt:lpstr>Possible Roadmap Actions </vt:lpstr>
      <vt:lpstr> A Roadmap for the Four Components</vt:lpstr>
      <vt:lpstr>Call to Action</vt:lpstr>
      <vt:lpstr>3. Be Strategic With All Four Floors</vt:lpstr>
      <vt:lpstr>Examples of UCSD Project Presentations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Krueger</dc:creator>
  <cp:lastModifiedBy>Paul Krueger</cp:lastModifiedBy>
  <cp:revision>33</cp:revision>
  <dcterms:created xsi:type="dcterms:W3CDTF">2019-10-09T21:28:58Z</dcterms:created>
  <dcterms:modified xsi:type="dcterms:W3CDTF">2019-10-11T15:59:55Z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