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94" r:id="rId2"/>
    <p:sldId id="393" r:id="rId3"/>
    <p:sldId id="321" r:id="rId4"/>
    <p:sldId id="322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5" r:id="rId15"/>
    <p:sldId id="337" r:id="rId16"/>
    <p:sldId id="339" r:id="rId17"/>
    <p:sldId id="342" r:id="rId18"/>
    <p:sldId id="346" r:id="rId19"/>
    <p:sldId id="347" r:id="rId20"/>
    <p:sldId id="352" r:id="rId21"/>
    <p:sldId id="411" r:id="rId22"/>
    <p:sldId id="36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96"/>
    <a:srgbClr val="F2B352"/>
    <a:srgbClr val="F0881F"/>
    <a:srgbClr val="AD9A8D"/>
    <a:srgbClr val="BFBFBF"/>
    <a:srgbClr val="897262"/>
    <a:srgbClr val="0091D4"/>
    <a:srgbClr val="52C6D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88493" autoAdjust="0"/>
  </p:normalViewPr>
  <p:slideViewPr>
    <p:cSldViewPr snapToGrid="0">
      <p:cViewPr varScale="1">
        <p:scale>
          <a:sx n="110" d="100"/>
          <a:sy n="110" d="100"/>
        </p:scale>
        <p:origin x="5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7DA36-6C51-4709-BA1D-82962898E763}" type="datetimeFigureOut">
              <a:rPr lang="en-US" smtClean="0"/>
              <a:t>10/11/2019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AC519-A35D-453B-AE5F-E5DAD0400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54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422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18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56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9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rgbClr val="006A96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4" y="6307089"/>
            <a:ext cx="1498661" cy="286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/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7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1_Title only">
    <p:bg>
      <p:bgPr>
        <a:solidFill>
          <a:srgbClr val="006A96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4" y="6307089"/>
            <a:ext cx="1498661" cy="2864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/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5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userDrawn="1">
  <p:cSld name="Title and two columns">
    <p:bg>
      <p:bgPr>
        <a:solidFill>
          <a:srgbClr val="006A96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4" y="6307089"/>
            <a:ext cx="1498661" cy="2864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/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71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userDrawn="1">
  <p:cSld name="Caption">
    <p:bg>
      <p:bgPr>
        <a:solidFill>
          <a:srgbClr val="006A96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604" y="6307089"/>
            <a:ext cx="1498661" cy="2864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/>
          <a:srcRect l="30112" t="19949"/>
          <a:stretch/>
        </p:blipFill>
        <p:spPr>
          <a:xfrm>
            <a:off x="-1" y="-21771"/>
            <a:ext cx="9238603" cy="661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73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448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82" r:id="rId5"/>
    <p:sldLayoutId id="2147483683" r:id="rId6"/>
    <p:sldLayoutId id="2147483684" r:id="rId7"/>
    <p:sldLayoutId id="2147483685" r:id="rId8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5.gif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603" y="6307089"/>
            <a:ext cx="1498660" cy="286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172" y="5986596"/>
            <a:ext cx="2045737" cy="927401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435428" y="1159154"/>
            <a:ext cx="11113585" cy="117413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396" indent="0" algn="r">
              <a:buFont typeface="Arial" panose="020B0604020202020204" pitchFamily="34" charset="0"/>
              <a:buNone/>
            </a:pPr>
            <a:r>
              <a:rPr lang="en-US" sz="5400" b="1" dirty="0" smtClean="0">
                <a:solidFill>
                  <a:srgbClr val="006A96"/>
                </a:solidFill>
              </a:rPr>
              <a:t>Building a Better Mousetrap:</a:t>
            </a:r>
            <a:br>
              <a:rPr lang="en-US" sz="5400" b="1" dirty="0" smtClean="0">
                <a:solidFill>
                  <a:srgbClr val="006A96"/>
                </a:solidFill>
              </a:rPr>
            </a:br>
            <a:r>
              <a:rPr lang="en-US" sz="4000" b="1" dirty="0" smtClean="0">
                <a:solidFill>
                  <a:srgbClr val="006A96"/>
                </a:solidFill>
              </a:rPr>
              <a:t>How Fleet Services Is Applying Lessons</a:t>
            </a:r>
            <a:r>
              <a:rPr lang="en-US" sz="4000" b="1" dirty="0">
                <a:solidFill>
                  <a:srgbClr val="006A96"/>
                </a:solidFill>
              </a:rPr>
              <a:t/>
            </a:r>
            <a:br>
              <a:rPr lang="en-US" sz="4000" b="1" dirty="0">
                <a:solidFill>
                  <a:srgbClr val="006A96"/>
                </a:solidFill>
              </a:rPr>
            </a:br>
            <a:r>
              <a:rPr lang="en-US" sz="4000" b="1" dirty="0" smtClean="0">
                <a:solidFill>
                  <a:srgbClr val="006A96"/>
                </a:solidFill>
              </a:rPr>
              <a:t>Learned at Process Palooza</a:t>
            </a:r>
          </a:p>
          <a:p>
            <a:pPr marL="152396" indent="0" algn="r">
              <a:buFont typeface="Arial" panose="020B0604020202020204" pitchFamily="34" charset="0"/>
              <a:buNone/>
            </a:pPr>
            <a:endParaRPr lang="en-US" sz="4800" b="1" dirty="0" smtClean="0">
              <a:solidFill>
                <a:srgbClr val="006A96"/>
              </a:solidFill>
            </a:endParaRPr>
          </a:p>
          <a:p>
            <a:pPr marL="152396" indent="0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006A96"/>
              </a:solidFill>
            </a:endParaRPr>
          </a:p>
          <a:p>
            <a:pPr marL="152396" indent="0">
              <a:buFont typeface="Arial" panose="020B0604020202020204" pitchFamily="34" charset="0"/>
              <a:buNone/>
            </a:pPr>
            <a:endParaRPr lang="en-US" b="1" dirty="0" smtClean="0">
              <a:solidFill>
                <a:srgbClr val="006A96"/>
              </a:solidFill>
            </a:endParaRPr>
          </a:p>
          <a:p>
            <a:pPr marL="152396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006A96"/>
                </a:solidFill>
              </a:rPr>
              <a:t>Greg Nishihira, </a:t>
            </a:r>
            <a:r>
              <a:rPr lang="en-US" dirty="0" smtClean="0">
                <a:solidFill>
                  <a:srgbClr val="006A96"/>
                </a:solidFill>
              </a:rPr>
              <a:t>Assistant Director, Fleet Services</a:t>
            </a:r>
            <a:endParaRPr lang="en-US" dirty="0">
              <a:solidFill>
                <a:srgbClr val="006A96"/>
              </a:solidFill>
            </a:endParaRPr>
          </a:p>
        </p:txBody>
      </p:sp>
      <p:pic>
        <p:nvPicPr>
          <p:cNvPr id="1026" name="Picture 2" descr="Greg Nishihi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7" y="3180172"/>
            <a:ext cx="1318053" cy="1661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1404532" y="350117"/>
            <a:ext cx="4590969" cy="1123448"/>
          </a:xfrm>
          <a:prstGeom prst="wedgeEllipseCallou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Sorry, King Triton, but Fleet doesn’t have a Vehicle Request form from you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60" b="100000" l="0" r="100000"/>
                    </a14:imgEffect>
                    <a14:imgEffect>
                      <a14:colorTemperature colorTemp="7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64" t="8594" r="2864" b="8594"/>
          <a:stretch/>
        </p:blipFill>
        <p:spPr bwMode="auto">
          <a:xfrm>
            <a:off x="6397024" y="1112232"/>
            <a:ext cx="1793552" cy="140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1584225" y="2331798"/>
            <a:ext cx="4411275" cy="991951"/>
          </a:xfrm>
          <a:prstGeom prst="wedgeEllipseCallou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Hey Fleet. King Triton says a request was completed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629663" y="3174638"/>
            <a:ext cx="4916856" cy="1166572"/>
          </a:xfrm>
          <a:prstGeom prst="wedgeEllipse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6A96"/>
                </a:solidFill>
              </a:rPr>
              <a:t>Oh yes!  Sorry, we located it. We’ll let you know if and when it’s approved  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1692429" y="4144083"/>
            <a:ext cx="4194868" cy="1097495"/>
          </a:xfrm>
          <a:prstGeom prst="wedgeEllipseCallou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Sorry King Triton. They found it. Please hold tight for an approval</a:t>
            </a:r>
          </a:p>
        </p:txBody>
      </p:sp>
      <p:pic>
        <p:nvPicPr>
          <p:cNvPr id="8" name="Picture 5" descr="C:\Users\gnishihira\AppData\Local\Microsoft\Windows\Temporary Internet Files\Content.IE5\A9LIJRB7\jigsaw-speech-balloon-cartoon-chris-madden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29" y="5538940"/>
            <a:ext cx="1639480" cy="101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d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07329" y="3079244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49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5600" y="647233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Challenges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15600" y="1536633"/>
            <a:ext cx="11360800" cy="264724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Multiple pain points where vehicle request forms were unaccounted for along with back and forth communication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Since IPPS Procurement sets eyes on all vehicles being procured, they were the primary hub of communications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Although it’s a Fleet Services process, Procurement was often the front line of enforcement.  Not ideal!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2613" y="4542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Enter Process Palooza!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15600" y="1536633"/>
            <a:ext cx="11360800" cy="1673635"/>
          </a:xfrm>
          <a:prstGeom prst="rect">
            <a:avLst/>
          </a:prstGeom>
        </p:spPr>
        <p:txBody>
          <a:bodyPr/>
          <a:lstStyle/>
          <a:p>
            <a:pPr marL="152396" indent="0">
              <a:buNone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In September 2018 Fleet Services was presented with an opportunity to have our Vehicle 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Request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process analyzed (Read: There are a lot of unhappy people who are confused with your process and you are in dire need of help!)</a:t>
            </a:r>
            <a:endParaRPr lang="en-US" sz="1867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3987" y="2970626"/>
            <a:ext cx="11078055" cy="2382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endParaRPr lang="en-US" sz="24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  <a:p>
            <a:pPr marL="609585" indent="-457189">
              <a:lnSpc>
                <a:spcPct val="115000"/>
              </a:lnSpc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3 Lean teams analyzed the process</a:t>
            </a:r>
          </a:p>
          <a:p>
            <a:pPr marL="609585" indent="-457189">
              <a:lnSpc>
                <a:spcPct val="115000"/>
              </a:lnSpc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Key takeaways presented</a:t>
            </a:r>
          </a:p>
          <a:p>
            <a:pPr marL="609585" indent="-457189">
              <a:lnSpc>
                <a:spcPct val="115000"/>
              </a:lnSpc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All teams provided useful ideas and suggestions, with many implemented</a:t>
            </a:r>
          </a:p>
          <a:p>
            <a:pPr marL="609585" indent="-609585">
              <a:lnSpc>
                <a:spcPct val="115000"/>
              </a:lnSpc>
              <a:spcAft>
                <a:spcPts val="1333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684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3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5600" y="647233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Takeaways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15600" y="1536634"/>
            <a:ext cx="11360800" cy="3462964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approval process takes a long time</a:t>
            </a:r>
          </a:p>
          <a:p>
            <a:r>
              <a:rPr lang="en-US" dirty="0">
                <a:solidFill>
                  <a:schemeClr val="bg1"/>
                </a:solidFill>
              </a:rPr>
              <a:t>People do not understand why this needs to be done</a:t>
            </a:r>
          </a:p>
          <a:p>
            <a:r>
              <a:rPr lang="en-US" dirty="0">
                <a:solidFill>
                  <a:schemeClr val="bg1"/>
                </a:solidFill>
              </a:rPr>
              <a:t>People do not understand how it should be done</a:t>
            </a:r>
          </a:p>
          <a:p>
            <a:r>
              <a:rPr lang="en-US" dirty="0">
                <a:solidFill>
                  <a:schemeClr val="bg1"/>
                </a:solidFill>
              </a:rPr>
              <a:t>Vehicle guidance lacking</a:t>
            </a:r>
          </a:p>
          <a:p>
            <a:r>
              <a:rPr lang="en-US" dirty="0">
                <a:solidFill>
                  <a:schemeClr val="bg1"/>
                </a:solidFill>
              </a:rPr>
              <a:t>Not easy to find available information</a:t>
            </a:r>
          </a:p>
          <a:p>
            <a:r>
              <a:rPr lang="en-US" dirty="0">
                <a:solidFill>
                  <a:schemeClr val="bg1"/>
                </a:solidFill>
              </a:rPr>
              <a:t>The department has opportunities to grow by listening to input and suggestions from colleagues</a:t>
            </a:r>
          </a:p>
        </p:txBody>
      </p:sp>
    </p:spTree>
    <p:extLst>
      <p:ext uri="{BB962C8B-B14F-4D97-AF65-F5344CB8AC3E}">
        <p14:creationId xmlns:p14="http://schemas.microsoft.com/office/powerpoint/2010/main" val="300898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5600" y="647233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Suggestions Implemented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All vehicles procured by the campus route to Fleet Services as a first approval step.  Since we are now the gatekeeper to ensure policy compliance, no interaction with IPPS Procurement is required if the vehicle has been approved.  This was a pivotal suggestion in that it has effectively eliminated many of the </a:t>
            </a:r>
            <a:r>
              <a:rPr lang="en-US" dirty="0" smtClean="0">
                <a:solidFill>
                  <a:schemeClr val="bg1"/>
                </a:solidFill>
              </a:rPr>
              <a:t>challenges formerly encountered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Better educate our campus community on the process.  We have spelled out the process through a link on our Blink homepage, along with simplifying our URL to fleet.ucsd.edu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8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5600" y="647233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Suggestions </a:t>
            </a:r>
            <a:r>
              <a:rPr lang="en-US" dirty="0" smtClean="0">
                <a:solidFill>
                  <a:schemeClr val="bg1"/>
                </a:solidFill>
              </a:rPr>
              <a:t>Implemented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06831" y="1913796"/>
            <a:ext cx="5338323" cy="3813813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Better educate people as to which vehicles are considered compliant.  We now have a list of “best in class” vehicles on Blink  </a:t>
            </a:r>
          </a:p>
          <a:p>
            <a:r>
              <a:rPr lang="en-US" dirty="0">
                <a:solidFill>
                  <a:schemeClr val="bg1"/>
                </a:solidFill>
              </a:rPr>
              <a:t>The need to help UC meet CNI goals is a narrative conveyed so that people understand </a:t>
            </a:r>
            <a:r>
              <a:rPr lang="en-US" u="sng" dirty="0">
                <a:solidFill>
                  <a:schemeClr val="bg1"/>
                </a:solidFill>
              </a:rPr>
              <a:t>why</a:t>
            </a:r>
            <a:r>
              <a:rPr lang="en-US" dirty="0">
                <a:solidFill>
                  <a:schemeClr val="bg1"/>
                </a:solidFill>
              </a:rPr>
              <a:t> this policy and </a:t>
            </a:r>
            <a:r>
              <a:rPr lang="en-US" dirty="0" smtClean="0">
                <a:solidFill>
                  <a:schemeClr val="bg1"/>
                </a:solidFill>
              </a:rPr>
              <a:t>process </a:t>
            </a:r>
            <a:r>
              <a:rPr lang="en-US" dirty="0">
                <a:solidFill>
                  <a:schemeClr val="bg1"/>
                </a:solidFill>
              </a:rPr>
              <a:t>is in place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55" y="1701620"/>
            <a:ext cx="4087399" cy="4183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2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1573" y="252528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 Suggestions </a:t>
            </a:r>
            <a:r>
              <a:rPr lang="en-US" dirty="0" smtClean="0">
                <a:solidFill>
                  <a:schemeClr val="bg1"/>
                </a:solidFill>
              </a:rPr>
              <a:t>Implemented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31838" y="1016128"/>
            <a:ext cx="5333200" cy="5015471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A flowchart that defines the process has been developed, and is available as a resource to those who find a visual explanation beneficial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408116" y="1168241"/>
            <a:ext cx="5333200" cy="4555200"/>
          </a:xfrm>
          <a:prstGeom prst="rect">
            <a:avLst/>
          </a:prstGeo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</a:rPr>
              <a:t>Improve awareness through outreach and publicity  </a:t>
            </a:r>
          </a:p>
        </p:txBody>
      </p:sp>
      <p:pic>
        <p:nvPicPr>
          <p:cNvPr id="3074" name="Picture 2" descr="C:\Users\gnishihira\Desktop\Blink teaser. Sep 2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033" y="2236206"/>
            <a:ext cx="4247100" cy="282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667"/>
          <a:stretch/>
        </p:blipFill>
        <p:spPr bwMode="auto">
          <a:xfrm>
            <a:off x="1350081" y="2518611"/>
            <a:ext cx="4249528" cy="367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94272" y="5060077"/>
            <a:ext cx="400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Blink teaser –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68547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45431" y="261299"/>
            <a:ext cx="4469971" cy="763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Other Suggestions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01575" y="1133156"/>
            <a:ext cx="11360800" cy="4892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>
                <a:solidFill>
                  <a:schemeClr val="bg1"/>
                </a:solidFill>
              </a:rPr>
              <a:t>“Make it competitive” This would be done by publishing the % of “green” vehicles by V/C area or department.  The Office of Sustainability has been approached on this, but has not engaged with us yet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</a:rPr>
              <a:t>Draft and post a survey”  We see this as being a potentially valuable tool, but have yet to define the questions.  Most colleagues who procure vehicles are now aware of the process, but we can still learn by implementing this tool</a:t>
            </a:r>
          </a:p>
          <a:p>
            <a:r>
              <a:rPr lang="en-US" dirty="0">
                <a:solidFill>
                  <a:schemeClr val="bg1"/>
                </a:solidFill>
              </a:rPr>
              <a:t>“Migrate the form to an electronic version”  We feel there’s a “weeding out” benefit in making the form less accessible.  Our goal is to ensure a bona-fide need exists for a new vehicle.  A more traditional process helps to separate those who simply want a vehicle as opposed to those who have a critical operational need for one</a:t>
            </a:r>
          </a:p>
        </p:txBody>
      </p:sp>
    </p:spTree>
    <p:extLst>
      <p:ext uri="{BB962C8B-B14F-4D97-AF65-F5344CB8AC3E}">
        <p14:creationId xmlns:p14="http://schemas.microsoft.com/office/powerpoint/2010/main" val="40489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0516" y="498123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33143" y="1519091"/>
            <a:ext cx="11360800" cy="4269917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approval time for most approved Vehicle Requests is now 3 business days or less.  Vehicles not approved may take up to 21 days.  Before this year, most vehicle requests were taking 10-21 days for a decision to be made</a:t>
            </a:r>
          </a:p>
          <a:p>
            <a:r>
              <a:rPr lang="en-US" dirty="0">
                <a:solidFill>
                  <a:schemeClr val="bg1"/>
                </a:solidFill>
              </a:rPr>
              <a:t>The average number of new vehicles procured by UC San Diego in each of the last 4 years (CYs 2015, 2016, 2017 and 2018) </a:t>
            </a:r>
            <a:r>
              <a:rPr lang="en-US" dirty="0" smtClean="0">
                <a:solidFill>
                  <a:schemeClr val="bg1"/>
                </a:solidFill>
              </a:rPr>
              <a:t>was </a:t>
            </a:r>
            <a:r>
              <a:rPr lang="en-US" dirty="0">
                <a:solidFill>
                  <a:schemeClr val="bg1"/>
                </a:solidFill>
              </a:rPr>
              <a:t>106.75.  As </a:t>
            </a:r>
            <a:r>
              <a:rPr lang="en-US" dirty="0" smtClean="0">
                <a:solidFill>
                  <a:schemeClr val="bg1"/>
                </a:solidFill>
              </a:rPr>
              <a:t>of October </a:t>
            </a:r>
            <a:r>
              <a:rPr lang="en-US" dirty="0">
                <a:solidFill>
                  <a:schemeClr val="bg1"/>
                </a:solidFill>
              </a:rPr>
              <a:t>1 we are at 37 vehicles this CY</a:t>
            </a:r>
          </a:p>
          <a:p>
            <a:r>
              <a:rPr lang="en-US" dirty="0">
                <a:solidFill>
                  <a:schemeClr val="bg1"/>
                </a:solidFill>
              </a:rPr>
              <a:t>We are on pace to procure 49 vehicles this year, based on the total number procured through the first 3 quarters – a reduction of over </a:t>
            </a:r>
            <a:r>
              <a:rPr lang="en-US" dirty="0" smtClean="0">
                <a:solidFill>
                  <a:schemeClr val="bg1"/>
                </a:solidFill>
              </a:rPr>
              <a:t>50%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equates to a capital cost savings for the University </a:t>
            </a:r>
            <a:r>
              <a:rPr lang="en-US" dirty="0" smtClean="0">
                <a:solidFill>
                  <a:schemeClr val="bg1"/>
                </a:solidFill>
                <a:hlinkClick r:id="" action="ppaction://hlinkshowjump?jump=nextslide">
                  <a:snd r:embed="rId2" name="drumroll.wav"/>
                </a:hlinkClick>
              </a:rPr>
              <a:t>of</a:t>
            </a:r>
            <a:r>
              <a:rPr lang="en-US" dirty="0" smtClean="0">
                <a:solidFill>
                  <a:schemeClr val="bg1"/>
                </a:solidFill>
              </a:rPr>
              <a:t>…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25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05987" y="1004284"/>
            <a:ext cx="7509200" cy="763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$1,743,016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659191" y="2958327"/>
            <a:ext cx="10802793" cy="2056497"/>
          </a:xfrm>
          <a:prstGeom prst="rect">
            <a:avLst/>
          </a:prstGeom>
        </p:spPr>
        <p:txBody>
          <a:bodyPr/>
          <a:lstStyle/>
          <a:p>
            <a:r>
              <a:rPr lang="en-US" sz="2133" dirty="0">
                <a:solidFill>
                  <a:schemeClr val="bg1"/>
                </a:solidFill>
              </a:rPr>
              <a:t>If we account for a slight increase in maintenance costs of older vehicles, the net cost reduction is approximately $1.7 million</a:t>
            </a:r>
          </a:p>
          <a:p>
            <a:r>
              <a:rPr lang="en-US" sz="2133" dirty="0">
                <a:solidFill>
                  <a:schemeClr val="bg1"/>
                </a:solidFill>
              </a:rPr>
              <a:t>Cost avoidance is based on the average cost of vehicles procured so far this year of $30,052</a:t>
            </a:r>
          </a:p>
        </p:txBody>
      </p:sp>
    </p:spTree>
    <p:extLst>
      <p:ext uri="{BB962C8B-B14F-4D97-AF65-F5344CB8AC3E}">
        <p14:creationId xmlns:p14="http://schemas.microsoft.com/office/powerpoint/2010/main" val="31015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1025328" y="3220952"/>
            <a:ext cx="10162903" cy="1174133"/>
          </a:xfrm>
          <a:prstGeom prst="rect">
            <a:avLst/>
          </a:prstGeom>
        </p:spPr>
        <p:txBody>
          <a:bodyPr/>
          <a:lstStyle/>
          <a:p>
            <a:pPr marL="152396" indent="0"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A UC San Diego Process Used to Help UC </a:t>
            </a:r>
          </a:p>
          <a:p>
            <a:pPr marL="152396" indent="0" algn="ctr">
              <a:buNone/>
            </a:pP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Meet Carbon Neutrality Initiative Goals</a:t>
            </a:r>
            <a:endParaRPr lang="en-US" sz="4400" dirty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6499"/>
          <a:stretch/>
        </p:blipFill>
        <p:spPr>
          <a:xfrm>
            <a:off x="2015922" y="1523972"/>
            <a:ext cx="8181716" cy="83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5600" y="647233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Summary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were provided an opportunity to have our processes looked at from a fresh, external point of view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suggestions implemented have reduced turnaround time and have greatly improved communication of the process (why, how and resources)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is much better control in place to support the process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Responsibilities properly aligned and efficiencies gained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Contributes to the overall effectiveness of helping us to achieve cost control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4294967295"/>
          </p:nvPr>
        </p:nvSpPr>
        <p:spPr>
          <a:xfrm>
            <a:off x="2717302" y="5324206"/>
            <a:ext cx="6297861" cy="80680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Most importantly, it takes YOU!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83634"/>
            <a:ext cx="10473267" cy="76411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  It takes a Village…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gnishihira\AppData\Local\Microsoft\Windows\Temporary Internet Files\Content.IE5\TE9KTGMR\village-landscape-vector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r="9775"/>
          <a:stretch/>
        </p:blipFill>
        <p:spPr bwMode="auto">
          <a:xfrm>
            <a:off x="4085328" y="1820036"/>
            <a:ext cx="3335384" cy="295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6164" y="1712303"/>
            <a:ext cx="2055114" cy="400110"/>
          </a:xfrm>
          <a:prstGeom prst="rect">
            <a:avLst/>
          </a:prstGeom>
          <a:noFill/>
          <a:ln w="12700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2D050"/>
                </a:solidFill>
              </a:rPr>
              <a:t>IPPS Procurement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744" y="3198172"/>
            <a:ext cx="3157211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Campus Asset Management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6665" y="4462889"/>
            <a:ext cx="269529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EH&amp;S Risk Management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34560" y="1712303"/>
            <a:ext cx="4006290" cy="40011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Resource Management and Planning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4762" y="3198172"/>
            <a:ext cx="3730380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Policy and Records Administration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34560" y="4577677"/>
            <a:ext cx="4065857" cy="400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RMP Marketing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370998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5600" y="647233"/>
            <a:ext cx="11360800" cy="7636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pic>
        <p:nvPicPr>
          <p:cNvPr id="4098" name="Picture 2" descr="C:\Users\gnishihira\Desktop\UC San Diego Prius Pr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248" y="1987276"/>
            <a:ext cx="9099048" cy="290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56248" y="5095138"/>
            <a:ext cx="4801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Photo courtesy of RMP Marketing and Communications</a:t>
            </a:r>
          </a:p>
        </p:txBody>
      </p:sp>
    </p:spTree>
    <p:extLst>
      <p:ext uri="{BB962C8B-B14F-4D97-AF65-F5344CB8AC3E}">
        <p14:creationId xmlns:p14="http://schemas.microsoft.com/office/powerpoint/2010/main" val="72312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5600" y="647233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do we have this process?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953" y="964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5127" name="Picture 7" descr="C:\Users\gnishihira\AppData\Local\Microsoft\Windows\Temporary Internet Files\Content.IE5\M1T3B0ZY\question-mark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41" y="2527110"/>
            <a:ext cx="2875129" cy="287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5600" y="647233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 do we have this process?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(</a:t>
            </a:r>
            <a:r>
              <a:rPr lang="en-US" sz="2667" dirty="0">
                <a:solidFill>
                  <a:schemeClr val="bg1"/>
                </a:solidFill>
              </a:rPr>
              <a:t>READ: Why are you putting us through the </a:t>
            </a:r>
            <a:br>
              <a:rPr lang="en-US" sz="2667" dirty="0">
                <a:solidFill>
                  <a:schemeClr val="bg1"/>
                </a:solidFill>
              </a:rPr>
            </a:br>
            <a:r>
              <a:rPr lang="en-US" sz="2667" dirty="0">
                <a:solidFill>
                  <a:schemeClr val="bg1"/>
                </a:solidFill>
              </a:rPr>
              <a:t>wringer when trying to get a new vehicle?)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953" y="964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6147" name="Picture 3" descr="C:\Users\gnishihira\AppData\Local\Microsoft\Windows\Temporary Internet Files\Content.IE5\OIKP76X1\Raiva-Ager-Icon[1]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69" y="3009949"/>
            <a:ext cx="2559579" cy="23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34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5600" y="647233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do we have this process?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398059" y="2247106"/>
            <a:ext cx="11360800" cy="306825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dirty="0" smtClean="0">
              <a:latin typeface="Calibri"/>
              <a:ea typeface="Calibri"/>
              <a:cs typeface="Times New Roman"/>
            </a:endParaRPr>
          </a:p>
          <a:p>
            <a:pPr marL="457189"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UC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has a goal 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to be carbon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neutral by 2025.  This is referred to as UC’s Carbon Neutrality Initiative (CNI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)</a:t>
            </a:r>
          </a:p>
          <a:p>
            <a:pPr marL="457189"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The Vehicle Request process is used as a method to help Fleet Services do its part to reduce UC San Diego’s vehicle carbon emission footprint</a:t>
            </a:r>
            <a:endParaRPr lang="en-US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189">
              <a:spcAft>
                <a:spcPts val="1333"/>
              </a:spcAft>
              <a:buFont typeface="Symbol"/>
              <a:buChar char="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Although the UC Fleets represent a very small percentage of UC’s overall carbon emissions, they are one of the most visible</a:t>
            </a:r>
          </a:p>
          <a:p>
            <a:pPr marL="152396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6953" y="964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352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953" y="9648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02" b="5802"/>
          <a:stretch/>
        </p:blipFill>
        <p:spPr bwMode="auto">
          <a:xfrm>
            <a:off x="2541072" y="558150"/>
            <a:ext cx="6600530" cy="439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1322" y="5183132"/>
            <a:ext cx="700002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33" dirty="0">
                <a:solidFill>
                  <a:srgbClr val="FFFFFF"/>
                </a:solidFill>
              </a:rPr>
              <a:t>(Not what we want to be associated with!)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352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7001" y="357781"/>
            <a:ext cx="5513745" cy="763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14802" y="1399307"/>
            <a:ext cx="4824815" cy="4148108"/>
          </a:xfrm>
          <a:prstGeom prst="rect">
            <a:avLst/>
          </a:prstGeom>
        </p:spPr>
        <p:txBody>
          <a:bodyPr/>
          <a:lstStyle/>
          <a:p>
            <a:pPr marL="152396" indent="0">
              <a:buNone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The primary tool used to help us enforce the process is 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the Department Vehicle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Request 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form</a:t>
            </a:r>
            <a:endParaRPr lang="en-US" sz="1867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189"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Implemented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as 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an RMP supported process over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10 years 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ago</a:t>
            </a:r>
          </a:p>
          <a:p>
            <a:pPr marL="457189">
              <a:buFont typeface="Symbol"/>
              <a:buChar char=""/>
            </a:pP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Establishes a dialog</a:t>
            </a:r>
            <a:endParaRPr lang="en-US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457189">
              <a:spcAft>
                <a:spcPts val="1333"/>
              </a:spcAft>
              <a:buFont typeface="Symbol"/>
              <a:buChar char=""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Requirements and guidance have changed over the years</a:t>
            </a:r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86" y="1499887"/>
            <a:ext cx="6670465" cy="40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51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5600" y="647233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Challenges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85771" y="1545404"/>
            <a:ext cx="11144872" cy="1647320"/>
          </a:xfrm>
          <a:prstGeom prst="rect">
            <a:avLst/>
          </a:prstGeom>
        </p:spPr>
        <p:txBody>
          <a:bodyPr/>
          <a:lstStyle/>
          <a:p>
            <a:pPr marL="152396" indent="0">
              <a:buNone/>
            </a:pP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Enforcement of the policy, however, has been cumbersome and required </a:t>
            </a:r>
            <a:r>
              <a:rPr lang="en-US" dirty="0" smtClean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extensive </a:t>
            </a:r>
            <a:r>
              <a:rPr lang="en-US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resources to be marginally effective. It was not fail safe and it created confusion, animosity and excessive delays</a:t>
            </a:r>
            <a:endParaRPr lang="en-US" sz="1867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marL="152396" indent="0">
              <a:buNone/>
            </a:pPr>
            <a:endParaRPr lang="en-US" dirty="0"/>
          </a:p>
        </p:txBody>
      </p:sp>
      <p:pic>
        <p:nvPicPr>
          <p:cNvPr id="4" name="Picture 2" descr="C:\Users\gnishihira\AppData\Local\Microsoft\Windows\Temporary Internet Files\Content.IE5\OIKP76X1\1.%20communication_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952" y="3528957"/>
            <a:ext cx="2570584" cy="22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5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8058" y="401639"/>
            <a:ext cx="3724417" cy="7636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Process Dialog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156798" y="1333264"/>
            <a:ext cx="4150727" cy="1126209"/>
          </a:xfrm>
          <a:prstGeom prst="wedgeEllipseCallou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Hi Fleet. This is Procurement. We have a vehicle being requested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6271426" y="2103463"/>
            <a:ext cx="2420857" cy="712020"/>
          </a:xfrm>
          <a:prstGeom prst="wedgeEllipse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Thanks!  From who?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3576467" y="2858689"/>
            <a:ext cx="2466907" cy="500691"/>
          </a:xfrm>
          <a:prstGeom prst="wedgeEllipseCallou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King Triton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5912819" y="3359380"/>
            <a:ext cx="3344454" cy="786921"/>
          </a:xfrm>
          <a:prstGeom prst="wedgeEllipse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Can you wait while I research that?</a:t>
            </a:r>
          </a:p>
        </p:txBody>
      </p:sp>
      <p:sp>
        <p:nvSpPr>
          <p:cNvPr id="7" name="Oval Callout 6"/>
          <p:cNvSpPr/>
          <p:nvPr/>
        </p:nvSpPr>
        <p:spPr>
          <a:xfrm>
            <a:off x="962662" y="3911965"/>
            <a:ext cx="5227607" cy="853732"/>
          </a:xfrm>
          <a:prstGeom prst="wedgeEllipseCallout">
            <a:avLst/>
          </a:prstGeom>
          <a:solidFill>
            <a:srgbClr val="FFC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Ok. But please hurry. We don’t like requests in cue for too long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5912819" y="4572001"/>
            <a:ext cx="4123208" cy="1235028"/>
          </a:xfrm>
          <a:prstGeom prst="wedgeEllipse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Got it</a:t>
            </a:r>
            <a:r>
              <a:rPr lang="en-US" sz="2000" dirty="0"/>
              <a:t>…</a:t>
            </a:r>
          </a:p>
          <a:p>
            <a:pPr algn="ctr"/>
            <a:r>
              <a:rPr lang="en-US" sz="2000" dirty="0"/>
              <a:t>Hmmm. </a:t>
            </a:r>
            <a:r>
              <a:rPr lang="en-US" sz="2000" dirty="0" smtClean="0"/>
              <a:t>We </a:t>
            </a:r>
            <a:r>
              <a:rPr lang="en-US" sz="2000" dirty="0"/>
              <a:t>don’t see anything from King Triton</a:t>
            </a:r>
          </a:p>
        </p:txBody>
      </p:sp>
      <p:pic>
        <p:nvPicPr>
          <p:cNvPr id="11" name="Slide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70952" y="3333553"/>
            <a:ext cx="541867" cy="5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1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006A96"/>
      </a:accent1>
      <a:accent2>
        <a:srgbClr val="08BED4"/>
      </a:accent2>
      <a:accent3>
        <a:srgbClr val="172A48"/>
      </a:accent3>
      <a:accent4>
        <a:srgbClr val="757678"/>
      </a:accent4>
      <a:accent5>
        <a:srgbClr val="FD8900"/>
      </a:accent5>
      <a:accent6>
        <a:srgbClr val="64973B"/>
      </a:accent6>
      <a:hlink>
        <a:srgbClr val="EFC119"/>
      </a:hlink>
      <a:folHlink>
        <a:srgbClr val="96989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1096</Words>
  <Application>Microsoft Office PowerPoint</Application>
  <PresentationFormat>Widescreen</PresentationFormat>
  <Paragraphs>89</Paragraphs>
  <Slides>22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Symbol</vt:lpstr>
      <vt:lpstr>Times New Roman</vt:lpstr>
      <vt:lpstr>Custom Design</vt:lpstr>
      <vt:lpstr>PowerPoint Presentation</vt:lpstr>
      <vt:lpstr>PowerPoint Presentation</vt:lpstr>
      <vt:lpstr>Why do we have this process?   </vt:lpstr>
      <vt:lpstr>Why do we have this process?  (READ: Why are you putting us through the  wringer when trying to get a new vehicle?) </vt:lpstr>
      <vt:lpstr>Why do we have this process? </vt:lpstr>
      <vt:lpstr>PowerPoint Presentation</vt:lpstr>
      <vt:lpstr>How?</vt:lpstr>
      <vt:lpstr>Challenges</vt:lpstr>
      <vt:lpstr>Process Dialog</vt:lpstr>
      <vt:lpstr>PowerPoint Presentation</vt:lpstr>
      <vt:lpstr>Challenges</vt:lpstr>
      <vt:lpstr>Enter Process Palooza!</vt:lpstr>
      <vt:lpstr>Key Takeaways</vt:lpstr>
      <vt:lpstr>Key Suggestions Implemented</vt:lpstr>
      <vt:lpstr>Key Suggestions Implemented</vt:lpstr>
      <vt:lpstr>Key Suggestions Implemented</vt:lpstr>
      <vt:lpstr>Other Suggestions </vt:lpstr>
      <vt:lpstr>Results</vt:lpstr>
      <vt:lpstr>$1,743,016</vt:lpstr>
      <vt:lpstr>Summary</vt:lpstr>
      <vt:lpstr>  It takes a Village…</vt:lpstr>
      <vt:lpstr>Thank You!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Krueger</dc:creator>
  <cp:lastModifiedBy>Paul Krueger</cp:lastModifiedBy>
  <cp:revision>33</cp:revision>
  <dcterms:created xsi:type="dcterms:W3CDTF">2019-10-09T21:28:58Z</dcterms:created>
  <dcterms:modified xsi:type="dcterms:W3CDTF">2019-10-11T16:02:18Z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